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2" r:id="rId2"/>
    <p:sldId id="277" r:id="rId3"/>
    <p:sldId id="312" r:id="rId4"/>
    <p:sldId id="313" r:id="rId5"/>
    <p:sldId id="332" r:id="rId6"/>
    <p:sldId id="333" r:id="rId7"/>
    <p:sldId id="334" r:id="rId8"/>
    <p:sldId id="335" r:id="rId9"/>
    <p:sldId id="336" r:id="rId10"/>
    <p:sldId id="264" r:id="rId11"/>
    <p:sldId id="265" r:id="rId12"/>
    <p:sldId id="337" r:id="rId13"/>
    <p:sldId id="338" r:id="rId14"/>
    <p:sldId id="339" r:id="rId15"/>
    <p:sldId id="266" r:id="rId16"/>
    <p:sldId id="267" r:id="rId17"/>
    <p:sldId id="268" r:id="rId18"/>
    <p:sldId id="269" r:id="rId19"/>
    <p:sldId id="270" r:id="rId20"/>
    <p:sldId id="309" r:id="rId21"/>
    <p:sldId id="34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84B49A"/>
    <a:srgbClr val="7F7F7F"/>
    <a:srgbClr val="9BDDC9"/>
    <a:srgbClr val="404040"/>
    <a:srgbClr val="E8D7B8"/>
    <a:srgbClr val="D9C8AC"/>
    <a:srgbClr val="7AD1B7"/>
    <a:srgbClr val="96B5EE"/>
    <a:srgbClr val="CED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2" autoAdjust="0"/>
    <p:restoredTop sz="94607"/>
  </p:normalViewPr>
  <p:slideViewPr>
    <p:cSldViewPr snapToGrid="0">
      <p:cViewPr varScale="1">
        <p:scale>
          <a:sx n="106" d="100"/>
          <a:sy n="106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仿宋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仿宋" panose="02010609060101010101" charset="-122"/>
              </a:defRPr>
            </a:lvl1pPr>
          </a:lstStyle>
          <a:p>
            <a:fld id="{9510E745-F699-43C2-9540-DC86FA995BBE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仿宋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仿宋" panose="02010609060101010101" charset="-122"/>
              </a:defRPr>
            </a:lvl1pPr>
          </a:lstStyle>
          <a:p>
            <a:fld id="{7746B39F-60C5-4185-B80B-F85AE638C1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仿宋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42E30-3799-47A2-8F1C-D13A942F8CA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27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f933ac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5f933ac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17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5f933ac4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5f933ac4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449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6B39F-60C5-4185-B80B-F85AE638C1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65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6B39F-60C5-4185-B80B-F85AE638C1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770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6B39F-60C5-4185-B80B-F85AE638C1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43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57a8939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557a8939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254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57a8939f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557a8939f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067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57a8939f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557a8939f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83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61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67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仿宋" panose="0201060906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2019/4/5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仿宋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仿宋" panose="0201060906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仿宋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仿宋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svg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11" Type="http://schemas.openxmlformats.org/officeDocument/2006/relationships/image" Target="../media/image32.png"/><Relationship Id="rId5" Type="http://schemas.openxmlformats.org/officeDocument/2006/relationships/image" Target="../media/image26.tiff"/><Relationship Id="rId10" Type="http://schemas.openxmlformats.org/officeDocument/2006/relationships/image" Target="../media/image31.png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unsdsn/world-happiness#2015.cs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自然, 雨, 天空, 户外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" r="5152" b="65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1721" y="1629020"/>
            <a:ext cx="8822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World Happiness Data Analysis and Prediction Model</a:t>
            </a:r>
          </a:p>
          <a:p>
            <a:pPr algn="ctr"/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Latha" panose="020B0604020202020204" pitchFamily="34" charset="0"/>
              <a:ea typeface="+mj-ea"/>
              <a:cs typeface="Latha" panose="020B0604020202020204" pitchFamily="34" charset="0"/>
            </a:endParaRPr>
          </a:p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atha" panose="020B0604020202020204" pitchFamily="34" charset="0"/>
                <a:ea typeface="+mj-ea"/>
                <a:cs typeface="Latha" panose="020B0604020202020204" pitchFamily="34" charset="0"/>
              </a:rPr>
              <a:t>April 4,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EFC12-E178-6D47-AF9A-B8B33011A8A0}"/>
              </a:ext>
            </a:extLst>
          </p:cNvPr>
          <p:cNvSpPr txBox="1"/>
          <p:nvPr/>
        </p:nvSpPr>
        <p:spPr>
          <a:xfrm>
            <a:off x="3268561" y="3834748"/>
            <a:ext cx="56548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Jinghua Yao, Junlin Chen, Danny Lou, 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Matt YongWook Lee and David Wang</a:t>
            </a:r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676400" y="23052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2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Technology Factors vs. Happiness score 2015</a:t>
            </a:r>
            <a:endParaRPr sz="3200" dirty="0">
              <a:solidFill>
                <a:srgbClr val="84B49A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838200" y="1397000"/>
            <a:ext cx="10515600" cy="261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/>
              <a:t>Data Collection and organization using pandas</a:t>
            </a: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000" dirty="0"/>
              <a:t> Internet Users (% of population) (</a:t>
            </a:r>
            <a:r>
              <a:rPr lang="en-US" sz="2000" dirty="0" err="1"/>
              <a:t>Worldbank</a:t>
            </a:r>
            <a:r>
              <a:rPr lang="en-US" sz="2000" dirty="0"/>
              <a:t>, csv)</a:t>
            </a: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000" dirty="0"/>
              <a:t> Total Cellular Subscriptions (</a:t>
            </a:r>
            <a:r>
              <a:rPr lang="en-US" sz="2000" dirty="0" err="1"/>
              <a:t>Worldbank</a:t>
            </a:r>
            <a:r>
              <a:rPr lang="en-US" sz="2000" dirty="0"/>
              <a:t>, csv)</a:t>
            </a: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000" dirty="0"/>
              <a:t> Total Broadband Subscriptions (</a:t>
            </a:r>
            <a:r>
              <a:rPr lang="en-US" sz="2000" dirty="0" err="1"/>
              <a:t>Worldbank</a:t>
            </a:r>
            <a:r>
              <a:rPr lang="en-US" sz="2000" dirty="0"/>
              <a:t>, csv)</a:t>
            </a: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000" dirty="0"/>
              <a:t>  Population (</a:t>
            </a:r>
            <a:r>
              <a:rPr lang="en-US" sz="2000" dirty="0" err="1"/>
              <a:t>Worldbank</a:t>
            </a:r>
            <a:r>
              <a:rPr lang="en-US" sz="2000" dirty="0"/>
              <a:t>, csv)</a:t>
            </a:r>
            <a:endParaRPr sz="24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000" dirty="0"/>
              <a:t>  Divide totals data by population to calculate subscriptions per citizen</a:t>
            </a:r>
            <a:endParaRPr sz="24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62" y="4183733"/>
            <a:ext cx="10296876" cy="22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5EF5CBF2-CD88-1141-B6DA-E350769FD68D}"/>
              </a:ext>
            </a:extLst>
          </p:cNvPr>
          <p:cNvSpPr txBox="1"/>
          <p:nvPr/>
        </p:nvSpPr>
        <p:spPr>
          <a:xfrm>
            <a:off x="336259" y="423542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grpSp>
        <p:nvGrpSpPr>
          <p:cNvPr id="6" name="组合 11">
            <a:extLst>
              <a:ext uri="{FF2B5EF4-FFF2-40B4-BE49-F238E27FC236}">
                <a16:creationId xmlns:a16="http://schemas.microsoft.com/office/drawing/2014/main" id="{72B3E39C-27CC-5C46-9EAC-02A09415F29D}"/>
              </a:ext>
            </a:extLst>
          </p:cNvPr>
          <p:cNvGrpSpPr/>
          <p:nvPr/>
        </p:nvGrpSpPr>
        <p:grpSpPr>
          <a:xfrm>
            <a:off x="1130528" y="424215"/>
            <a:ext cx="803910" cy="946785"/>
            <a:chOff x="7448" y="3202"/>
            <a:chExt cx="2827" cy="3146"/>
          </a:xfrm>
        </p:grpSpPr>
        <p:cxnSp>
          <p:nvCxnSpPr>
            <p:cNvPr id="7" name="直接连接符 4">
              <a:extLst>
                <a:ext uri="{FF2B5EF4-FFF2-40B4-BE49-F238E27FC236}">
                  <a16:creationId xmlns:a16="http://schemas.microsoft.com/office/drawing/2014/main" id="{DB04BC09-3753-9247-A760-A1877A97710F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1F9D411-5ACF-0F4B-9EF5-F13E1D58A37C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30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1979009" y="361852"/>
            <a:ext cx="10515600" cy="11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Technology Factors vs. Happiness Score 2015</a:t>
            </a:r>
            <a:endParaRPr dirty="0">
              <a:solidFill>
                <a:srgbClr val="84B49A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2097960" y="1254539"/>
            <a:ext cx="6163309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 plotting by Matplotlib,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 </a:t>
            </a:r>
            <a:endParaRPr dirty="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2216028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600" y="212618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400" y="2190163"/>
            <a:ext cx="3556000" cy="259502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1502" y="5032952"/>
            <a:ext cx="6694775" cy="16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3">
            <a:extLst>
              <a:ext uri="{FF2B5EF4-FFF2-40B4-BE49-F238E27FC236}">
                <a16:creationId xmlns:a16="http://schemas.microsoft.com/office/drawing/2014/main" id="{73F3B181-B7D2-EA47-A6C5-D9ADE7ABCEAF}"/>
              </a:ext>
            </a:extLst>
          </p:cNvPr>
          <p:cNvSpPr txBox="1"/>
          <p:nvPr/>
        </p:nvSpPr>
        <p:spPr>
          <a:xfrm>
            <a:off x="336259" y="423542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grpSp>
        <p:nvGrpSpPr>
          <p:cNvPr id="9" name="组合 11">
            <a:extLst>
              <a:ext uri="{FF2B5EF4-FFF2-40B4-BE49-F238E27FC236}">
                <a16:creationId xmlns:a16="http://schemas.microsoft.com/office/drawing/2014/main" id="{65B8ADB1-FD03-854E-9897-66C7DBB7ACA1}"/>
              </a:ext>
            </a:extLst>
          </p:cNvPr>
          <p:cNvGrpSpPr/>
          <p:nvPr/>
        </p:nvGrpSpPr>
        <p:grpSpPr>
          <a:xfrm>
            <a:off x="1130528" y="424215"/>
            <a:ext cx="803910" cy="946785"/>
            <a:chOff x="7448" y="3202"/>
            <a:chExt cx="2827" cy="3146"/>
          </a:xfrm>
        </p:grpSpPr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111B30C2-5768-C146-B2AF-7BBB88840F79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7">
              <a:extLst>
                <a:ext uri="{FF2B5EF4-FFF2-40B4-BE49-F238E27FC236}">
                  <a16:creationId xmlns:a16="http://schemas.microsoft.com/office/drawing/2014/main" id="{F54B836D-C653-5B43-B9E4-8BC7705AB945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670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BAFEAD-0691-DB4B-9208-D89FBC028720}"/>
              </a:ext>
            </a:extLst>
          </p:cNvPr>
          <p:cNvSpPr txBox="1"/>
          <p:nvPr/>
        </p:nvSpPr>
        <p:spPr>
          <a:xfrm>
            <a:off x="336259" y="423542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grpSp>
        <p:nvGrpSpPr>
          <p:cNvPr id="5" name="组合 11">
            <a:extLst>
              <a:ext uri="{FF2B5EF4-FFF2-40B4-BE49-F238E27FC236}">
                <a16:creationId xmlns:a16="http://schemas.microsoft.com/office/drawing/2014/main" id="{064A15C1-FBEB-414E-81DF-8F866A325FEF}"/>
              </a:ext>
            </a:extLst>
          </p:cNvPr>
          <p:cNvGrpSpPr/>
          <p:nvPr/>
        </p:nvGrpSpPr>
        <p:grpSpPr>
          <a:xfrm>
            <a:off x="1130528" y="424215"/>
            <a:ext cx="803910" cy="946785"/>
            <a:chOff x="7448" y="3202"/>
            <a:chExt cx="2827" cy="3146"/>
          </a:xfrm>
        </p:grpSpPr>
        <p:cxnSp>
          <p:nvCxnSpPr>
            <p:cNvPr id="6" name="直接连接符 4">
              <a:extLst>
                <a:ext uri="{FF2B5EF4-FFF2-40B4-BE49-F238E27FC236}">
                  <a16:creationId xmlns:a16="http://schemas.microsoft.com/office/drawing/2014/main" id="{A8DFB728-FCD9-A04E-B7EB-22725F45498D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7">
              <a:extLst>
                <a:ext uri="{FF2B5EF4-FFF2-40B4-BE49-F238E27FC236}">
                  <a16:creationId xmlns:a16="http://schemas.microsoft.com/office/drawing/2014/main" id="{4EA5973C-635C-8042-8E2A-AEBEC96C0F3E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sp>
        <p:nvSpPr>
          <p:cNvPr id="8" name="Google Shape;153;p22">
            <a:extLst>
              <a:ext uri="{FF2B5EF4-FFF2-40B4-BE49-F238E27FC236}">
                <a16:creationId xmlns:a16="http://schemas.microsoft.com/office/drawing/2014/main" id="{72612CA5-656E-A241-8C3E-74D98B37D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9009" y="361852"/>
            <a:ext cx="10515600" cy="11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Economy Factors vs. Happiness Score 2015</a:t>
            </a:r>
            <a:endParaRPr dirty="0">
              <a:solidFill>
                <a:srgbClr val="84B49A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1" name="Google Shape;147;p21">
            <a:extLst>
              <a:ext uri="{FF2B5EF4-FFF2-40B4-BE49-F238E27FC236}">
                <a16:creationId xmlns:a16="http://schemas.microsoft.com/office/drawing/2014/main" id="{E66DB5A5-D01F-0D4A-AD7C-B7CAE4036973}"/>
              </a:ext>
            </a:extLst>
          </p:cNvPr>
          <p:cNvSpPr txBox="1">
            <a:spLocks/>
          </p:cNvSpPr>
          <p:nvPr/>
        </p:nvSpPr>
        <p:spPr>
          <a:xfrm>
            <a:off x="1517411" y="1292986"/>
            <a:ext cx="9375809" cy="2612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23 Factors: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1600" dirty="0"/>
              <a:t>Fiscal 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GDP (Billions, PPP), GDP per Capita (PPP)</a:t>
            </a:r>
            <a:r>
              <a:rPr lang="en-US" sz="1600" dirty="0"/>
              <a:t>, Government Spending, Government Expenditure % of GDP; GDP Growth Rate (%),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5 Year GDP Growth Rate (%)</a:t>
            </a:r>
            <a:r>
              <a:rPr lang="en-US" sz="1600" dirty="0"/>
              <a:t>, Inflation (%),  Public Debt (% of GDP),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1600" dirty="0"/>
              <a:t>Taxation: Tariff Rate (%),  Corporate Tax Rate (%),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Income Tax Rate (%)</a:t>
            </a:r>
            <a:r>
              <a:rPr lang="en-US" sz="1600" dirty="0"/>
              <a:t>, Tax Burden % of GDP ;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Economy Freedom Index</a:t>
            </a:r>
            <a:r>
              <a:rPr lang="en-US" sz="1600" dirty="0"/>
              <a:t>: Business Freedom, Labor Freedom, Monetary Freedom, Trade Freedom, Investment Freedom, Financial Freedom, Freedom from Corruption, Fiscal Freedom;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1600" dirty="0"/>
              <a:t>Employment: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Unemployment (%)</a:t>
            </a:r>
            <a:r>
              <a:rPr lang="en-US" sz="1600" dirty="0"/>
              <a:t>;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1600" dirty="0"/>
              <a:t>Others: Property Rights,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Cost of living </a:t>
            </a:r>
          </a:p>
          <a:p>
            <a:pPr indent="-50800"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CCE1D1-87D8-644E-87A5-B24CD486F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64" y="4445531"/>
            <a:ext cx="9334356" cy="1988254"/>
          </a:xfrm>
          <a:prstGeom prst="rect">
            <a:avLst/>
          </a:prstGeom>
        </p:spPr>
      </p:pic>
      <p:cxnSp>
        <p:nvCxnSpPr>
          <p:cNvPr id="14" name="直接连接符 5">
            <a:extLst>
              <a:ext uri="{FF2B5EF4-FFF2-40B4-BE49-F238E27FC236}">
                <a16:creationId xmlns:a16="http://schemas.microsoft.com/office/drawing/2014/main" id="{7894236F-5075-6D41-BA3F-0CF04938A839}"/>
              </a:ext>
            </a:extLst>
          </p:cNvPr>
          <p:cNvCxnSpPr/>
          <p:nvPr/>
        </p:nvCxnSpPr>
        <p:spPr>
          <a:xfrm flipH="1">
            <a:off x="5432159" y="6515334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07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1601665" y="423542"/>
            <a:ext cx="10515600" cy="11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Economy Factors vs. Happiness Score 2015</a:t>
            </a:r>
            <a:endParaRPr dirty="0">
              <a:solidFill>
                <a:srgbClr val="84B49A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73F3B181-B7D2-EA47-A6C5-D9ADE7ABCEAF}"/>
              </a:ext>
            </a:extLst>
          </p:cNvPr>
          <p:cNvSpPr txBox="1"/>
          <p:nvPr/>
        </p:nvSpPr>
        <p:spPr>
          <a:xfrm>
            <a:off x="336259" y="423542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grpSp>
        <p:nvGrpSpPr>
          <p:cNvPr id="9" name="组合 11">
            <a:extLst>
              <a:ext uri="{FF2B5EF4-FFF2-40B4-BE49-F238E27FC236}">
                <a16:creationId xmlns:a16="http://schemas.microsoft.com/office/drawing/2014/main" id="{65B8ADB1-FD03-854E-9897-66C7DBB7ACA1}"/>
              </a:ext>
            </a:extLst>
          </p:cNvPr>
          <p:cNvGrpSpPr/>
          <p:nvPr/>
        </p:nvGrpSpPr>
        <p:grpSpPr>
          <a:xfrm>
            <a:off x="1130528" y="424215"/>
            <a:ext cx="803910" cy="946785"/>
            <a:chOff x="7448" y="3202"/>
            <a:chExt cx="2827" cy="3146"/>
          </a:xfrm>
        </p:grpSpPr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111B30C2-5768-C146-B2AF-7BBB88840F79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7">
              <a:extLst>
                <a:ext uri="{FF2B5EF4-FFF2-40B4-BE49-F238E27FC236}">
                  <a16:creationId xmlns:a16="http://schemas.microsoft.com/office/drawing/2014/main" id="{F54B836D-C653-5B43-B9E4-8BC7705AB945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C3A3938-5557-544E-BF2E-CA319D57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19" y="1428076"/>
            <a:ext cx="3324482" cy="243212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0B491-F187-434E-BE18-A166F7C2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234" y="3995737"/>
            <a:ext cx="3053112" cy="2221898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133FA-D4B8-1647-A560-E15FE763D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22" y="3995738"/>
            <a:ext cx="3037125" cy="2221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CAE70E-FF2E-5D4F-BEE2-8FA85F86A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490" y="1259949"/>
            <a:ext cx="2425295" cy="1866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14F19E-A53A-8D4A-9866-4E707A614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438" y="3351806"/>
            <a:ext cx="2457696" cy="15193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54E7A4-BF85-CC49-8EF6-4C5071E1B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3677" y="5096533"/>
            <a:ext cx="2307522" cy="16122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51F79F-0951-1B4A-A8BC-F762A28FA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5667" y="1448167"/>
            <a:ext cx="3011590" cy="2412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C2F5EA-7E41-524D-B169-F3FE238D0D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373" y="1259949"/>
            <a:ext cx="2592670" cy="1866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BB410D-CB5C-C442-9308-F8F867F7347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7"/>
          <a:stretch/>
        </p:blipFill>
        <p:spPr>
          <a:xfrm>
            <a:off x="9551359" y="3153827"/>
            <a:ext cx="2307522" cy="3150197"/>
          </a:xfrm>
          <a:prstGeom prst="rect">
            <a:avLst/>
          </a:prstGeom>
        </p:spPr>
      </p:pic>
      <p:pic>
        <p:nvPicPr>
          <p:cNvPr id="24" name="Graphic 23" descr="Bullseye">
            <a:extLst>
              <a:ext uri="{FF2B5EF4-FFF2-40B4-BE49-F238E27FC236}">
                <a16:creationId xmlns:a16="http://schemas.microsoft.com/office/drawing/2014/main" id="{BA582BD7-9560-7441-B073-884D717DA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2873" y="3788660"/>
            <a:ext cx="412529" cy="41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9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E14152-960F-E040-B3CF-C5535004C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7" y="1789070"/>
            <a:ext cx="5227134" cy="3837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9E71A-4C17-2F48-91BA-B7A70B13D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40" y="143856"/>
            <a:ext cx="5025767" cy="6570288"/>
          </a:xfrm>
          <a:prstGeom prst="rect">
            <a:avLst/>
          </a:prstGeom>
        </p:spPr>
      </p:pic>
      <p:sp>
        <p:nvSpPr>
          <p:cNvPr id="9" name="文本框 3">
            <a:extLst>
              <a:ext uri="{FF2B5EF4-FFF2-40B4-BE49-F238E27FC236}">
                <a16:creationId xmlns:a16="http://schemas.microsoft.com/office/drawing/2014/main" id="{F233DE78-34E2-1E4B-95FE-3C3D07C8B35A}"/>
              </a:ext>
            </a:extLst>
          </p:cNvPr>
          <p:cNvSpPr txBox="1"/>
          <p:nvPr/>
        </p:nvSpPr>
        <p:spPr>
          <a:xfrm>
            <a:off x="336259" y="423542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grpSp>
        <p:nvGrpSpPr>
          <p:cNvPr id="10" name="组合 11">
            <a:extLst>
              <a:ext uri="{FF2B5EF4-FFF2-40B4-BE49-F238E27FC236}">
                <a16:creationId xmlns:a16="http://schemas.microsoft.com/office/drawing/2014/main" id="{27127E46-F033-AA4F-8EFA-8FD9B31D8EF2}"/>
              </a:ext>
            </a:extLst>
          </p:cNvPr>
          <p:cNvGrpSpPr/>
          <p:nvPr/>
        </p:nvGrpSpPr>
        <p:grpSpPr>
          <a:xfrm>
            <a:off x="1130528" y="424215"/>
            <a:ext cx="803910" cy="946785"/>
            <a:chOff x="7448" y="3202"/>
            <a:chExt cx="2827" cy="3146"/>
          </a:xfrm>
        </p:grpSpPr>
        <p:cxnSp>
          <p:nvCxnSpPr>
            <p:cNvPr id="11" name="直接连接符 4">
              <a:extLst>
                <a:ext uri="{FF2B5EF4-FFF2-40B4-BE49-F238E27FC236}">
                  <a16:creationId xmlns:a16="http://schemas.microsoft.com/office/drawing/2014/main" id="{D27F8DE2-B187-904F-80CA-A31B0DD809A5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7">
              <a:extLst>
                <a:ext uri="{FF2B5EF4-FFF2-40B4-BE49-F238E27FC236}">
                  <a16:creationId xmlns:a16="http://schemas.microsoft.com/office/drawing/2014/main" id="{390D99DF-D264-6340-BD57-5015F729BCA5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sp>
        <p:nvSpPr>
          <p:cNvPr id="13" name="Google Shape;153;p22">
            <a:extLst>
              <a:ext uri="{FF2B5EF4-FFF2-40B4-BE49-F238E27FC236}">
                <a16:creationId xmlns:a16="http://schemas.microsoft.com/office/drawing/2014/main" id="{FCB1959C-DE10-A843-ADD5-982E44B80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8864" y="641122"/>
            <a:ext cx="2919378" cy="76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Economy Factors</a:t>
            </a:r>
            <a:endParaRPr dirty="0">
              <a:solidFill>
                <a:srgbClr val="84B49A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232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1676400" y="4235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28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Factors in Healthcare to Happiness score 2015</a:t>
            </a:r>
            <a:endParaRPr sz="3200" dirty="0">
              <a:solidFill>
                <a:srgbClr val="84B49A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1130528" y="1703689"/>
            <a:ext cx="10515600" cy="282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dirty="0"/>
              <a:t>Data Collection and organization using pandas and API request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1800" dirty="0"/>
              <a:t>Life Expectancy (Kaggle, csv)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1800" dirty="0"/>
              <a:t>Current Health Expenditure( %GDP)(</a:t>
            </a:r>
            <a:r>
              <a:rPr lang="en-US" sz="1800" dirty="0" err="1"/>
              <a:t>Worldbank</a:t>
            </a:r>
            <a:r>
              <a:rPr lang="en-US" sz="1800" dirty="0"/>
              <a:t>, csv)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1800" dirty="0"/>
              <a:t>Government Health Expenditure(%GDP)(</a:t>
            </a:r>
            <a:r>
              <a:rPr lang="en-US" sz="1800" dirty="0" err="1"/>
              <a:t>Worldbank</a:t>
            </a:r>
            <a:r>
              <a:rPr lang="en-US" sz="1800" dirty="0"/>
              <a:t>, csv)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1800" dirty="0"/>
              <a:t> Out of Pocket Expenditure(%GDP) (WHO, API request)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1800" dirty="0"/>
              <a:t> Suicide Rate (WHO,API request)</a:t>
            </a:r>
            <a:endParaRPr sz="20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65" name="Google Shape;165;p23" descr="A screenshot of a cell phone &#10; 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861"/>
          <a:stretch/>
        </p:blipFill>
        <p:spPr>
          <a:xfrm>
            <a:off x="1130528" y="4037333"/>
            <a:ext cx="10515600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6EA5A9AC-1343-384B-9EC1-ACC8D6FBFD95}"/>
              </a:ext>
            </a:extLst>
          </p:cNvPr>
          <p:cNvSpPr txBox="1"/>
          <p:nvPr/>
        </p:nvSpPr>
        <p:spPr>
          <a:xfrm>
            <a:off x="336259" y="423542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grpSp>
        <p:nvGrpSpPr>
          <p:cNvPr id="6" name="组合 11">
            <a:extLst>
              <a:ext uri="{FF2B5EF4-FFF2-40B4-BE49-F238E27FC236}">
                <a16:creationId xmlns:a16="http://schemas.microsoft.com/office/drawing/2014/main" id="{AC631295-9D6F-AF4B-929A-A55F04A231E9}"/>
              </a:ext>
            </a:extLst>
          </p:cNvPr>
          <p:cNvGrpSpPr/>
          <p:nvPr/>
        </p:nvGrpSpPr>
        <p:grpSpPr>
          <a:xfrm>
            <a:off x="1130528" y="424215"/>
            <a:ext cx="803910" cy="946785"/>
            <a:chOff x="7448" y="3202"/>
            <a:chExt cx="2827" cy="3146"/>
          </a:xfrm>
        </p:grpSpPr>
        <p:cxnSp>
          <p:nvCxnSpPr>
            <p:cNvPr id="7" name="直接连接符 4">
              <a:extLst>
                <a:ext uri="{FF2B5EF4-FFF2-40B4-BE49-F238E27FC236}">
                  <a16:creationId xmlns:a16="http://schemas.microsoft.com/office/drawing/2014/main" id="{C4879B36-664F-D14A-9916-3712C0248C8A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AE1C472-8963-294D-A450-874CFBB751B5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784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1878133" y="307056"/>
            <a:ext cx="10515600" cy="112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Health Factors to Happiness Score 2015</a:t>
            </a:r>
            <a:endParaRPr dirty="0">
              <a:solidFill>
                <a:srgbClr val="84B49A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pic>
        <p:nvPicPr>
          <p:cNvPr id="171" name="Google Shape;171;p24" descr="A close up of a map &#10; 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521" y="1690269"/>
            <a:ext cx="3664745" cy="2443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 descr="A close up of a map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 t="4481" r="11343"/>
          <a:stretch/>
        </p:blipFill>
        <p:spPr>
          <a:xfrm>
            <a:off x="3580603" y="1824585"/>
            <a:ext cx="4247946" cy="238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 descr="A close up of a map &#10; 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0784" y="4399848"/>
            <a:ext cx="3253980" cy="236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 descr="A close up of a map &#10; 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8549" y="4337680"/>
            <a:ext cx="5273675" cy="243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 descr="A close up of a map &#10; 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97868" y="1738857"/>
            <a:ext cx="4019552" cy="24100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1878133" y="1008385"/>
            <a:ext cx="4780757" cy="58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 plotting by Matplotlib, Linear Regression 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389732" y="1677146"/>
            <a:ext cx="3362325" cy="24431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7797868" y="1677145"/>
            <a:ext cx="4004400" cy="251460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2F58C22A-74D3-714F-A92E-A606314290C2}"/>
              </a:ext>
            </a:extLst>
          </p:cNvPr>
          <p:cNvSpPr txBox="1"/>
          <p:nvPr/>
        </p:nvSpPr>
        <p:spPr>
          <a:xfrm>
            <a:off x="336259" y="423542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9844D9D-D959-A24E-A98C-9728B3721D73}"/>
              </a:ext>
            </a:extLst>
          </p:cNvPr>
          <p:cNvGrpSpPr/>
          <p:nvPr/>
        </p:nvGrpSpPr>
        <p:grpSpPr>
          <a:xfrm>
            <a:off x="1130528" y="424215"/>
            <a:ext cx="803910" cy="946785"/>
            <a:chOff x="7448" y="3202"/>
            <a:chExt cx="2827" cy="3146"/>
          </a:xfrm>
        </p:grpSpPr>
        <p:cxnSp>
          <p:nvCxnSpPr>
            <p:cNvPr id="13" name="直接连接符 4">
              <a:extLst>
                <a:ext uri="{FF2B5EF4-FFF2-40B4-BE49-F238E27FC236}">
                  <a16:creationId xmlns:a16="http://schemas.microsoft.com/office/drawing/2014/main" id="{51084705-5E64-544C-910B-CE25CB9FCEC5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BD19FA81-15B5-9548-8288-A8733A2C7E6A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0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2087262" y="644355"/>
            <a:ext cx="9248775" cy="48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r>
              <a:rPr lang="en-US" sz="3240" b="1" dirty="0">
                <a:solidFill>
                  <a:srgbClr val="84B49A"/>
                </a:solidFill>
              </a:rPr>
              <a:t>Statistic of Health Factors</a:t>
            </a:r>
            <a:endParaRPr dirty="0">
              <a:solidFill>
                <a:srgbClr val="84B49A"/>
              </a:solidFill>
            </a:endParaRPr>
          </a:p>
        </p:txBody>
      </p:sp>
      <p:pic>
        <p:nvPicPr>
          <p:cNvPr id="184" name="Google Shape;184;p25" descr="A screenshot of a cell phone &#10; 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5088" y="1051376"/>
            <a:ext cx="8629650" cy="33071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/>
          <p:nvPr/>
        </p:nvSpPr>
        <p:spPr>
          <a:xfrm>
            <a:off x="1482024" y="2682082"/>
            <a:ext cx="8329613" cy="4572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985837" y="4191854"/>
            <a:ext cx="7443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Factors in Health: Government Health Expenditure(%GDP)</a:t>
            </a:r>
            <a:endParaRPr dirty="0"/>
          </a:p>
        </p:txBody>
      </p:sp>
      <p:pic>
        <p:nvPicPr>
          <p:cNvPr id="187" name="Google Shape;187;p25" descr="A close up of a map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6850" y="4592651"/>
            <a:ext cx="3778250" cy="22653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3">
            <a:extLst>
              <a:ext uri="{FF2B5EF4-FFF2-40B4-BE49-F238E27FC236}">
                <a16:creationId xmlns:a16="http://schemas.microsoft.com/office/drawing/2014/main" id="{E57CAB48-8908-1546-B80C-A7B40908D842}"/>
              </a:ext>
            </a:extLst>
          </p:cNvPr>
          <p:cNvSpPr txBox="1"/>
          <p:nvPr/>
        </p:nvSpPr>
        <p:spPr>
          <a:xfrm>
            <a:off x="336259" y="423542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grpSp>
        <p:nvGrpSpPr>
          <p:cNvPr id="8" name="组合 11">
            <a:extLst>
              <a:ext uri="{FF2B5EF4-FFF2-40B4-BE49-F238E27FC236}">
                <a16:creationId xmlns:a16="http://schemas.microsoft.com/office/drawing/2014/main" id="{29DC4AB3-7C23-6743-93A4-5872A335CDA3}"/>
              </a:ext>
            </a:extLst>
          </p:cNvPr>
          <p:cNvGrpSpPr/>
          <p:nvPr/>
        </p:nvGrpSpPr>
        <p:grpSpPr>
          <a:xfrm>
            <a:off x="1130528" y="424215"/>
            <a:ext cx="803910" cy="946785"/>
            <a:chOff x="7448" y="3202"/>
            <a:chExt cx="2827" cy="3146"/>
          </a:xfrm>
        </p:grpSpPr>
        <p:cxnSp>
          <p:nvCxnSpPr>
            <p:cNvPr id="9" name="直接连接符 4">
              <a:extLst>
                <a:ext uri="{FF2B5EF4-FFF2-40B4-BE49-F238E27FC236}">
                  <a16:creationId xmlns:a16="http://schemas.microsoft.com/office/drawing/2014/main" id="{E986CD67-5D35-7945-B7FB-5457D61F5C37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7">
              <a:extLst>
                <a:ext uri="{FF2B5EF4-FFF2-40B4-BE49-F238E27FC236}">
                  <a16:creationId xmlns:a16="http://schemas.microsoft.com/office/drawing/2014/main" id="{DC46858C-CC0B-364A-AE7C-F09285DA5784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2B8BBF-8AE7-9D47-9BF5-E776C558AECF}"/>
              </a:ext>
            </a:extLst>
          </p:cNvPr>
          <p:cNvSpPr txBox="1"/>
          <p:nvPr/>
        </p:nvSpPr>
        <p:spPr>
          <a:xfrm>
            <a:off x="10104738" y="1828800"/>
            <a:ext cx="176817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Control</a:t>
            </a:r>
          </a:p>
        </p:txBody>
      </p:sp>
    </p:spTree>
    <p:extLst>
      <p:ext uri="{BB962C8B-B14F-4D97-AF65-F5344CB8AC3E}">
        <p14:creationId xmlns:p14="http://schemas.microsoft.com/office/powerpoint/2010/main" val="97191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1934438" y="591085"/>
            <a:ext cx="9779400" cy="80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Happiness Value Prediction Model</a:t>
            </a:r>
            <a:endParaRPr sz="3600" b="1" dirty="0">
              <a:solidFill>
                <a:schemeClr val="accent1">
                  <a:lumMod val="50000"/>
                </a:schemeClr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l="-1543" b="9189"/>
          <a:stretch/>
        </p:blipFill>
        <p:spPr>
          <a:xfrm>
            <a:off x="478162" y="1608166"/>
            <a:ext cx="7228498" cy="465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1921357" y="855737"/>
            <a:ext cx="87372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Methods: </a:t>
            </a:r>
            <a:r>
              <a:rPr lang="en-US" sz="1800" dirty="0" err="1">
                <a:solidFill>
                  <a:srgbClr val="272A2D"/>
                </a:solidFill>
                <a:latin typeface="Calibri"/>
                <a:ea typeface="Calibri"/>
                <a:cs typeface="Calibri"/>
                <a:sym typeface="Calibri"/>
              </a:rPr>
              <a:t>statsmodels.regression.linear_model.OLS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6634700" y="2555236"/>
            <a:ext cx="5417600" cy="191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Y=  Happiness Score</a:t>
            </a:r>
            <a:endParaRPr sz="1800" dirty="0">
              <a:solidFill>
                <a:schemeClr val="bg1">
                  <a:lumMod val="50000"/>
                </a:schemeClr>
              </a:solidFill>
              <a:latin typeface="Latha" panose="020B0604020202020204" pitchFamily="34" charset="0"/>
              <a:ea typeface="Calibri"/>
              <a:cs typeface="Latha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X1= Internet Users (% of population) </a:t>
            </a:r>
            <a:endParaRPr sz="1800" dirty="0">
              <a:solidFill>
                <a:schemeClr val="bg1">
                  <a:lumMod val="50000"/>
                </a:schemeClr>
              </a:solidFill>
              <a:latin typeface="Latha" panose="020B0604020202020204" pitchFamily="34" charset="0"/>
              <a:ea typeface="Calibri"/>
              <a:cs typeface="Latha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X2= Rural Population (% Total)</a:t>
            </a:r>
            <a:endParaRPr sz="1800" dirty="0">
              <a:solidFill>
                <a:schemeClr val="bg1">
                  <a:lumMod val="50000"/>
                </a:schemeClr>
              </a:solidFill>
              <a:latin typeface="Latha" panose="020B0604020202020204" pitchFamily="34" charset="0"/>
              <a:ea typeface="Calibri"/>
              <a:cs typeface="Latha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X3=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GDP Per Capita (PPP)</a:t>
            </a:r>
            <a:endParaRPr sz="1800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Latha" panose="020B0604020202020204" pitchFamily="34" charset="0"/>
              <a:ea typeface="Calibri"/>
              <a:cs typeface="Latha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X4= Government Health Expenditure(GHE) (%GDP)</a:t>
            </a:r>
            <a:endParaRPr sz="1800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Latha" panose="020B0604020202020204" pitchFamily="34" charset="0"/>
              <a:ea typeface="Calibri"/>
              <a:cs typeface="Latha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X5=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School enrollment (% gross)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 </a:t>
            </a:r>
            <a:endParaRPr sz="1800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Latha" panose="020B0604020202020204" pitchFamily="34" charset="0"/>
              <a:ea typeface="Calibri"/>
              <a:cs typeface="Latha" panose="020B0604020202020204" pitchFamily="34" charset="0"/>
              <a:sym typeface="Calibri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6634700" y="4496234"/>
            <a:ext cx="5079138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Model: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Y=0.0122X1-0.007X2+0.0116X3+0.0149X4+0.003X5+4.0147</a:t>
            </a:r>
            <a:endParaRPr sz="1800" b="1" dirty="0">
              <a:solidFill>
                <a:schemeClr val="accent1">
                  <a:lumMod val="50000"/>
                </a:schemeClr>
              </a:solidFill>
              <a:latin typeface="Latha" panose="020B0604020202020204" pitchFamily="34" charset="0"/>
              <a:ea typeface="Calibri"/>
              <a:cs typeface="Latha" panose="020B0604020202020204" pitchFamily="34" charset="0"/>
              <a:sym typeface="Calibri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3615941" y="2543448"/>
            <a:ext cx="2866200" cy="195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FB68C04A-D16A-524C-BE82-7183F6524DC8}"/>
              </a:ext>
            </a:extLst>
          </p:cNvPr>
          <p:cNvSpPr txBox="1"/>
          <p:nvPr/>
        </p:nvSpPr>
        <p:spPr>
          <a:xfrm>
            <a:off x="336259" y="626511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Three</a:t>
            </a:r>
          </a:p>
        </p:txBody>
      </p:sp>
      <p:grpSp>
        <p:nvGrpSpPr>
          <p:cNvPr id="9" name="组合 11">
            <a:extLst>
              <a:ext uri="{FF2B5EF4-FFF2-40B4-BE49-F238E27FC236}">
                <a16:creationId xmlns:a16="http://schemas.microsoft.com/office/drawing/2014/main" id="{C2772D38-DFF9-CB4F-B06A-1879EFAFC44A}"/>
              </a:ext>
            </a:extLst>
          </p:cNvPr>
          <p:cNvGrpSpPr/>
          <p:nvPr/>
        </p:nvGrpSpPr>
        <p:grpSpPr>
          <a:xfrm>
            <a:off x="1130528" y="627184"/>
            <a:ext cx="803910" cy="946785"/>
            <a:chOff x="7448" y="3202"/>
            <a:chExt cx="2827" cy="3146"/>
          </a:xfrm>
        </p:grpSpPr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9F7C9426-A272-C74C-9B31-F7E2ADBDE4F8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7">
              <a:extLst>
                <a:ext uri="{FF2B5EF4-FFF2-40B4-BE49-F238E27FC236}">
                  <a16:creationId xmlns:a16="http://schemas.microsoft.com/office/drawing/2014/main" id="{89CFA2A2-FA91-3F4C-AB6C-634A8374F86A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8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2158735" y="503000"/>
            <a:ext cx="10285500" cy="95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Model Testing on 2014 World Happiness Score</a:t>
            </a:r>
            <a:endParaRPr sz="3000" dirty="0"/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l="2050" t="1181" r="-2050" b="93375"/>
          <a:stretch/>
        </p:blipFill>
        <p:spPr>
          <a:xfrm>
            <a:off x="6861424" y="1097238"/>
            <a:ext cx="3393176" cy="28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214" y="1637370"/>
            <a:ext cx="3206425" cy="23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832" y="1248653"/>
            <a:ext cx="3536438" cy="523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7"/>
          <p:cNvCxnSpPr/>
          <p:nvPr/>
        </p:nvCxnSpPr>
        <p:spPr>
          <a:xfrm>
            <a:off x="6635589" y="1407054"/>
            <a:ext cx="307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7"/>
          <p:cNvSpPr txBox="1"/>
          <p:nvPr/>
        </p:nvSpPr>
        <p:spPr>
          <a:xfrm>
            <a:off x="5595382" y="4820046"/>
            <a:ext cx="3773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Methods: </a:t>
            </a:r>
            <a:r>
              <a:rPr lang="en-US" sz="1800" dirty="0" err="1"/>
              <a:t>sklearn</a:t>
            </a:r>
            <a:r>
              <a:rPr lang="en-US" sz="1800" dirty="0"/>
              <a:t>, </a:t>
            </a:r>
            <a:r>
              <a:rPr lang="en-US" sz="1800" dirty="0" err="1"/>
              <a:t>regr.predict</a:t>
            </a:r>
            <a:endParaRPr sz="1800" dirty="0"/>
          </a:p>
        </p:txBody>
      </p:sp>
      <p:sp>
        <p:nvSpPr>
          <p:cNvPr id="209" name="Google Shape;209;p27"/>
          <p:cNvSpPr/>
          <p:nvPr/>
        </p:nvSpPr>
        <p:spPr>
          <a:xfrm>
            <a:off x="1759688" y="1610986"/>
            <a:ext cx="349500" cy="4924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7"/>
          <p:cNvSpPr/>
          <p:nvPr/>
        </p:nvSpPr>
        <p:spPr>
          <a:xfrm>
            <a:off x="6072759" y="1633561"/>
            <a:ext cx="349500" cy="225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269832" y="5749848"/>
            <a:ext cx="3316800" cy="224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5600097" y="4191215"/>
            <a:ext cx="5356039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Test Sample: Data of 2014 Top 30 Happiness Score by Country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01D12BD1-B299-8948-9186-17E652B9A565}"/>
              </a:ext>
            </a:extLst>
          </p:cNvPr>
          <p:cNvSpPr txBox="1"/>
          <p:nvPr/>
        </p:nvSpPr>
        <p:spPr>
          <a:xfrm>
            <a:off x="336259" y="626511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Three</a:t>
            </a:r>
          </a:p>
        </p:txBody>
      </p:sp>
      <p:grpSp>
        <p:nvGrpSpPr>
          <p:cNvPr id="14" name="组合 11">
            <a:extLst>
              <a:ext uri="{FF2B5EF4-FFF2-40B4-BE49-F238E27FC236}">
                <a16:creationId xmlns:a16="http://schemas.microsoft.com/office/drawing/2014/main" id="{FD265B97-E8F4-9D41-BDD1-7A7F8B3D9746}"/>
              </a:ext>
            </a:extLst>
          </p:cNvPr>
          <p:cNvGrpSpPr/>
          <p:nvPr/>
        </p:nvGrpSpPr>
        <p:grpSpPr>
          <a:xfrm>
            <a:off x="1130528" y="627184"/>
            <a:ext cx="803910" cy="946785"/>
            <a:chOff x="7448" y="3202"/>
            <a:chExt cx="2827" cy="3146"/>
          </a:xfrm>
        </p:grpSpPr>
        <p:cxnSp>
          <p:nvCxnSpPr>
            <p:cNvPr id="15" name="直接连接符 4">
              <a:extLst>
                <a:ext uri="{FF2B5EF4-FFF2-40B4-BE49-F238E27FC236}">
                  <a16:creationId xmlns:a16="http://schemas.microsoft.com/office/drawing/2014/main" id="{ACEDB815-3921-DD4A-8325-5880ED4EE6EF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7">
              <a:extLst>
                <a:ext uri="{FF2B5EF4-FFF2-40B4-BE49-F238E27FC236}">
                  <a16:creationId xmlns:a16="http://schemas.microsoft.com/office/drawing/2014/main" id="{7C9B7137-C090-7348-9D85-359A01A12374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79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 animBg="1"/>
      <p:bldP spid="2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文字, 天空, 地图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3" t="13793"/>
          <a:stretch>
            <a:fillRect/>
          </a:stretch>
        </p:blipFill>
        <p:spPr>
          <a:xfrm>
            <a:off x="0" y="0"/>
            <a:ext cx="9652000" cy="6858000"/>
          </a:xfrm>
          <a:custGeom>
            <a:avLst/>
            <a:gdLst>
              <a:gd name="connsiteX0" fmla="*/ 0 w 9652000"/>
              <a:gd name="connsiteY0" fmla="*/ 0 h 6858000"/>
              <a:gd name="connsiteX1" fmla="*/ 9652000 w 9652000"/>
              <a:gd name="connsiteY1" fmla="*/ 0 h 6858000"/>
              <a:gd name="connsiteX2" fmla="*/ 9652000 w 9652000"/>
              <a:gd name="connsiteY2" fmla="*/ 3173414 h 6858000"/>
              <a:gd name="connsiteX3" fmla="*/ 6743700 w 9652000"/>
              <a:gd name="connsiteY3" fmla="*/ 1988878 h 6858000"/>
              <a:gd name="connsiteX4" fmla="*/ 6858000 w 9652000"/>
              <a:gd name="connsiteY4" fmla="*/ 4389178 h 6858000"/>
              <a:gd name="connsiteX5" fmla="*/ 4381500 w 9652000"/>
              <a:gd name="connsiteY5" fmla="*/ 5760778 h 6858000"/>
              <a:gd name="connsiteX6" fmla="*/ 5524500 w 9652000"/>
              <a:gd name="connsiteY6" fmla="*/ 6808528 h 6858000"/>
              <a:gd name="connsiteX7" fmla="*/ 5754400 w 9652000"/>
              <a:gd name="connsiteY7" fmla="*/ 6858000 h 6858000"/>
              <a:gd name="connsiteX8" fmla="*/ 0 w 965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52000" h="6858000">
                <a:moveTo>
                  <a:pt x="0" y="0"/>
                </a:moveTo>
                <a:lnTo>
                  <a:pt x="9652000" y="0"/>
                </a:lnTo>
                <a:lnTo>
                  <a:pt x="9652000" y="3173414"/>
                </a:lnTo>
                <a:lnTo>
                  <a:pt x="6743700" y="1988878"/>
                </a:lnTo>
                <a:lnTo>
                  <a:pt x="6858000" y="4389178"/>
                </a:lnTo>
                <a:lnTo>
                  <a:pt x="4381500" y="5760778"/>
                </a:lnTo>
                <a:lnTo>
                  <a:pt x="5524500" y="6808528"/>
                </a:lnTo>
                <a:lnTo>
                  <a:pt x="5754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5168327" y="1425638"/>
            <a:ext cx="4368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5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Latha" panose="020B0604020202020204" pitchFamily="34" charset="0"/>
                <a:ea typeface="仿宋" panose="02010609060101010101" charset="-122"/>
                <a:cs typeface="Latha" panose="020B0604020202020204" pitchFamily="34" charset="0"/>
                <a:sym typeface="+mn-lt"/>
              </a:rPr>
              <a:t>Introduction</a:t>
            </a:r>
            <a:endParaRPr lang="zh-CN" altLang="en-US" sz="5400" b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0" name="图片 39" descr="图片包含 文字, 天空, 地图&#10;&#10;已生成极高可信度的说明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9" t="51051" r="18232"/>
          <a:stretch>
            <a:fillRect/>
          </a:stretch>
        </p:blipFill>
        <p:spPr>
          <a:xfrm flipH="1" flipV="1">
            <a:off x="8020050" y="2776291"/>
            <a:ext cx="4171950" cy="3894038"/>
          </a:xfrm>
          <a:custGeom>
            <a:avLst/>
            <a:gdLst>
              <a:gd name="connsiteX0" fmla="*/ 1612080 w 4171950"/>
              <a:gd name="connsiteY0" fmla="*/ 3894038 h 3894038"/>
              <a:gd name="connsiteX1" fmla="*/ 0 w 4171950"/>
              <a:gd name="connsiteY1" fmla="*/ 3894038 h 3894038"/>
              <a:gd name="connsiteX2" fmla="*/ 0 w 4171950"/>
              <a:gd name="connsiteY2" fmla="*/ 0 h 3894038"/>
              <a:gd name="connsiteX3" fmla="*/ 4171950 w 4171950"/>
              <a:gd name="connsiteY3" fmla="*/ 0 h 3894038"/>
              <a:gd name="connsiteX4" fmla="*/ 4171950 w 4171950"/>
              <a:gd name="connsiteY4" fmla="*/ 1801895 h 3894038"/>
              <a:gd name="connsiteX5" fmla="*/ 2914876 w 4171950"/>
              <a:gd name="connsiteY5" fmla="*/ 1129304 h 3894038"/>
              <a:gd name="connsiteX6" fmla="*/ 2964280 w 4171950"/>
              <a:gd name="connsiteY6" fmla="*/ 2492217 h 3894038"/>
              <a:gd name="connsiteX7" fmla="*/ 1895588 w 4171950"/>
              <a:gd name="connsiteY7" fmla="*/ 3269757 h 3894038"/>
              <a:gd name="connsiteX8" fmla="*/ 1447800 w 4171950"/>
              <a:gd name="connsiteY8" fmla="*/ 2190750 h 3894038"/>
              <a:gd name="connsiteX9" fmla="*/ 1381125 w 4171950"/>
              <a:gd name="connsiteY9" fmla="*/ 2495550 h 3894038"/>
              <a:gd name="connsiteX10" fmla="*/ 800100 w 4171950"/>
              <a:gd name="connsiteY10" fmla="*/ 2428875 h 3894038"/>
              <a:gd name="connsiteX11" fmla="*/ 733425 w 4171950"/>
              <a:gd name="connsiteY11" fmla="*/ 2609850 h 3894038"/>
              <a:gd name="connsiteX12" fmla="*/ 2487264 w 4171950"/>
              <a:gd name="connsiteY12" fmla="*/ 3894038 h 3894038"/>
              <a:gd name="connsiteX13" fmla="*/ 2154664 w 4171950"/>
              <a:gd name="connsiteY13" fmla="*/ 3894038 h 3894038"/>
              <a:gd name="connsiteX14" fmla="*/ 1898380 w 4171950"/>
              <a:gd name="connsiteY14" fmla="*/ 3276484 h 3894038"/>
              <a:gd name="connsiteX15" fmla="*/ 2387892 w 4171950"/>
              <a:gd name="connsiteY15" fmla="*/ 3865947 h 389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71950" h="3894038">
                <a:moveTo>
                  <a:pt x="1612080" y="3894038"/>
                </a:moveTo>
                <a:lnTo>
                  <a:pt x="0" y="3894038"/>
                </a:lnTo>
                <a:lnTo>
                  <a:pt x="0" y="0"/>
                </a:lnTo>
                <a:lnTo>
                  <a:pt x="4171950" y="0"/>
                </a:lnTo>
                <a:lnTo>
                  <a:pt x="4171950" y="1801895"/>
                </a:lnTo>
                <a:lnTo>
                  <a:pt x="2914876" y="1129304"/>
                </a:lnTo>
                <a:lnTo>
                  <a:pt x="2964280" y="2492217"/>
                </a:lnTo>
                <a:lnTo>
                  <a:pt x="1895588" y="3269757"/>
                </a:lnTo>
                <a:lnTo>
                  <a:pt x="1447800" y="2190750"/>
                </a:lnTo>
                <a:lnTo>
                  <a:pt x="1381125" y="2495550"/>
                </a:lnTo>
                <a:lnTo>
                  <a:pt x="800100" y="2428875"/>
                </a:lnTo>
                <a:lnTo>
                  <a:pt x="733425" y="2609850"/>
                </a:lnTo>
                <a:close/>
                <a:moveTo>
                  <a:pt x="2487264" y="3894038"/>
                </a:moveTo>
                <a:lnTo>
                  <a:pt x="2154664" y="3894038"/>
                </a:lnTo>
                <a:lnTo>
                  <a:pt x="1898380" y="3276484"/>
                </a:lnTo>
                <a:lnTo>
                  <a:pt x="2387892" y="3865947"/>
                </a:lnTo>
                <a:close/>
              </a:path>
            </a:pathLst>
          </a:custGeom>
        </p:spPr>
      </p:pic>
      <p:sp>
        <p:nvSpPr>
          <p:cNvPr id="4" name="任意多边形 21"/>
          <p:cNvSpPr/>
          <p:nvPr/>
        </p:nvSpPr>
        <p:spPr>
          <a:xfrm>
            <a:off x="6576345" y="2348968"/>
            <a:ext cx="3439886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sp>
        <p:nvSpPr>
          <p:cNvPr id="5" name="任意多边形 24"/>
          <p:cNvSpPr/>
          <p:nvPr/>
        </p:nvSpPr>
        <p:spPr>
          <a:xfrm>
            <a:off x="6576345" y="3437888"/>
            <a:ext cx="3439886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户外, 船&#10;&#10;已生成极高可信度的说明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Google Shape;217;p28">
            <a:extLst>
              <a:ext uri="{FF2B5EF4-FFF2-40B4-BE49-F238E27FC236}">
                <a16:creationId xmlns:a16="http://schemas.microsoft.com/office/drawing/2014/main" id="{8CE380E9-E443-3147-9EDA-9699C04A516C}"/>
              </a:ext>
            </a:extLst>
          </p:cNvPr>
          <p:cNvSpPr txBox="1">
            <a:spLocks/>
          </p:cNvSpPr>
          <p:nvPr/>
        </p:nvSpPr>
        <p:spPr>
          <a:xfrm>
            <a:off x="342398" y="411241"/>
            <a:ext cx="18362039" cy="956533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仿宋" panose="02010609060101010101" charset="-122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dirty="0"/>
              <a:t> </a:t>
            </a:r>
            <a:r>
              <a:rPr lang="en-US" sz="4800" dirty="0"/>
              <a:t>Conclusion</a:t>
            </a:r>
          </a:p>
        </p:txBody>
      </p:sp>
      <p:sp>
        <p:nvSpPr>
          <p:cNvPr id="9" name="Google Shape;218;p28">
            <a:extLst>
              <a:ext uri="{FF2B5EF4-FFF2-40B4-BE49-F238E27FC236}">
                <a16:creationId xmlns:a16="http://schemas.microsoft.com/office/drawing/2014/main" id="{5BB0BECC-6B22-EF43-97DA-558FA20797DD}"/>
              </a:ext>
            </a:extLst>
          </p:cNvPr>
          <p:cNvSpPr txBox="1">
            <a:spLocks/>
          </p:cNvSpPr>
          <p:nvPr/>
        </p:nvSpPr>
        <p:spPr>
          <a:xfrm>
            <a:off x="1352529" y="1367774"/>
            <a:ext cx="10279012" cy="2570045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1. We are able to build a model to predict Happiness Score with multiple factors</a:t>
            </a:r>
          </a:p>
          <a:p>
            <a:pPr algn="l"/>
            <a:r>
              <a:rPr lang="en-US" dirty="0"/>
              <a:t>2. Accuracy of the model may depend on the comprehensive level of factors </a:t>
            </a:r>
          </a:p>
          <a:p>
            <a:pPr algn="l"/>
            <a:r>
              <a:rPr lang="en-US" dirty="0"/>
              <a:t>3. Data size is also important to accuracy of the model </a:t>
            </a:r>
          </a:p>
          <a:p>
            <a:pPr marL="457200" algn="l"/>
            <a:endParaRPr lang="en-US" dirty="0"/>
          </a:p>
        </p:txBody>
      </p:sp>
      <p:sp>
        <p:nvSpPr>
          <p:cNvPr id="5" name="Google Shape;217;p28">
            <a:extLst>
              <a:ext uri="{FF2B5EF4-FFF2-40B4-BE49-F238E27FC236}">
                <a16:creationId xmlns:a16="http://schemas.microsoft.com/office/drawing/2014/main" id="{12858F68-DA06-DE4E-BE0A-3DCE10FAF3CF}"/>
              </a:ext>
            </a:extLst>
          </p:cNvPr>
          <p:cNvSpPr txBox="1">
            <a:spLocks/>
          </p:cNvSpPr>
          <p:nvPr/>
        </p:nvSpPr>
        <p:spPr>
          <a:xfrm>
            <a:off x="254167" y="2849641"/>
            <a:ext cx="18362039" cy="956533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仿宋" panose="02010609060101010101" charset="-122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dirty="0"/>
              <a:t> </a:t>
            </a:r>
            <a:r>
              <a:rPr lang="en-US" sz="4800" dirty="0"/>
              <a:t>Challenge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15186-2F87-3242-BF58-D62A8B4F3C5A}"/>
              </a:ext>
            </a:extLst>
          </p:cNvPr>
          <p:cNvSpPr txBox="1"/>
          <p:nvPr/>
        </p:nvSpPr>
        <p:spPr>
          <a:xfrm>
            <a:off x="1540042" y="3806174"/>
            <a:ext cx="830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Collecting Data of same year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户外, 船&#10;&#10;已生成极高可信度的说明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Google Shape;217;p28">
            <a:extLst>
              <a:ext uri="{FF2B5EF4-FFF2-40B4-BE49-F238E27FC236}">
                <a16:creationId xmlns:a16="http://schemas.microsoft.com/office/drawing/2014/main" id="{12858F68-DA06-DE4E-BE0A-3DCE10FAF3CF}"/>
              </a:ext>
            </a:extLst>
          </p:cNvPr>
          <p:cNvSpPr txBox="1">
            <a:spLocks/>
          </p:cNvSpPr>
          <p:nvPr/>
        </p:nvSpPr>
        <p:spPr>
          <a:xfrm>
            <a:off x="302293" y="468293"/>
            <a:ext cx="18362039" cy="956533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仿宋" panose="02010609060101010101" charset="-122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dirty="0"/>
              <a:t> </a:t>
            </a:r>
            <a:r>
              <a:rPr lang="en-US" sz="4800" dirty="0"/>
              <a:t>Challenge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15186-2F87-3242-BF58-D62A8B4F3C5A}"/>
              </a:ext>
            </a:extLst>
          </p:cNvPr>
          <p:cNvSpPr txBox="1"/>
          <p:nvPr/>
        </p:nvSpPr>
        <p:spPr>
          <a:xfrm>
            <a:off x="1275347" y="1523777"/>
            <a:ext cx="8301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Collecting Data of same year of different field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munging, Country name is different from different resources and need to add country code for data merging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8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H="1">
            <a:off x="5324475" y="151749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90;p14">
            <a:extLst>
              <a:ext uri="{FF2B5EF4-FFF2-40B4-BE49-F238E27FC236}">
                <a16:creationId xmlns:a16="http://schemas.microsoft.com/office/drawing/2014/main" id="{67542558-DF42-9E46-A93B-6857652C13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4937" y="363643"/>
            <a:ext cx="10804803" cy="95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Overview Of </a:t>
            </a:r>
            <a:br>
              <a:rPr lang="en-US" sz="36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</a:br>
            <a:r>
              <a:rPr lang="en-US" sz="36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World Happiness Ranking 2015</a:t>
            </a:r>
          </a:p>
        </p:txBody>
      </p:sp>
      <p:sp>
        <p:nvSpPr>
          <p:cNvPr id="28" name="Google Shape;91;p14">
            <a:extLst>
              <a:ext uri="{FF2B5EF4-FFF2-40B4-BE49-F238E27FC236}">
                <a16:creationId xmlns:a16="http://schemas.microsoft.com/office/drawing/2014/main" id="{5E4D8918-6DD5-8948-B6C0-04E87444260E}"/>
              </a:ext>
            </a:extLst>
          </p:cNvPr>
          <p:cNvSpPr/>
          <p:nvPr/>
        </p:nvSpPr>
        <p:spPr>
          <a:xfrm>
            <a:off x="2830726" y="6253332"/>
            <a:ext cx="7259759" cy="665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Data source: </a:t>
            </a:r>
            <a:endParaRPr sz="1000" dirty="0">
              <a:solidFill>
                <a:schemeClr val="tx1">
                  <a:lumMod val="65000"/>
                  <a:lumOff val="35000"/>
                </a:schemeClr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Kaggle.com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 :</a:t>
            </a:r>
            <a:r>
              <a:rPr lang="en-US" sz="1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https://www.kaggle.com/unsdsn/world-happiness#2015.csv</a:t>
            </a:r>
            <a:endParaRPr sz="1000" dirty="0">
              <a:solidFill>
                <a:schemeClr val="tx1">
                  <a:lumMod val="65000"/>
                  <a:lumOff val="35000"/>
                </a:schemeClr>
              </a:solidFill>
              <a:latin typeface="Latha" panose="020B0604020202020204" pitchFamily="34" charset="0"/>
              <a:ea typeface="Calibri"/>
              <a:cs typeface="Latha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Gmap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 API request: https://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maps.googleapis.com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/maps/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api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/geocode/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json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?''address={0}&amp;key={1}').format(country,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gkey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)</a:t>
            </a:r>
            <a:endParaRPr sz="1000" dirty="0">
              <a:solidFill>
                <a:schemeClr val="tx1">
                  <a:lumMod val="65000"/>
                  <a:lumOff val="35000"/>
                </a:schemeClr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grpSp>
        <p:nvGrpSpPr>
          <p:cNvPr id="29" name="Google Shape;92;p14">
            <a:extLst>
              <a:ext uri="{FF2B5EF4-FFF2-40B4-BE49-F238E27FC236}">
                <a16:creationId xmlns:a16="http://schemas.microsoft.com/office/drawing/2014/main" id="{08184A4F-CDD8-7041-B68D-080334F9B6B5}"/>
              </a:ext>
            </a:extLst>
          </p:cNvPr>
          <p:cNvGrpSpPr/>
          <p:nvPr/>
        </p:nvGrpSpPr>
        <p:grpSpPr>
          <a:xfrm>
            <a:off x="519430" y="1652729"/>
            <a:ext cx="11271517" cy="3029363"/>
            <a:chOff x="568569" y="1700213"/>
            <a:chExt cx="10575681" cy="2462986"/>
          </a:xfrm>
        </p:grpSpPr>
        <p:pic>
          <p:nvPicPr>
            <p:cNvPr id="30" name="Google Shape;93;p14" descr="A close up of a map &#10; &#10;Description automatically generated">
              <a:extLst>
                <a:ext uri="{FF2B5EF4-FFF2-40B4-BE49-F238E27FC236}">
                  <a16:creationId xmlns:a16="http://schemas.microsoft.com/office/drawing/2014/main" id="{A75EAE49-3752-5D40-AC1A-EC81488270D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318" t="7901" r="13026"/>
            <a:stretch/>
          </p:blipFill>
          <p:spPr>
            <a:xfrm>
              <a:off x="7015164" y="2049805"/>
              <a:ext cx="4129086" cy="2113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94;p14" descr="A close up of a map &#10; &#10;Description automatically generated">
              <a:extLst>
                <a:ext uri="{FF2B5EF4-FFF2-40B4-BE49-F238E27FC236}">
                  <a16:creationId xmlns:a16="http://schemas.microsoft.com/office/drawing/2014/main" id="{8912FC3D-8927-C84D-81B6-8E4D7A8FA57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6493" t="13542" r="18931" b="5258"/>
            <a:stretch/>
          </p:blipFill>
          <p:spPr>
            <a:xfrm>
              <a:off x="568569" y="2106568"/>
              <a:ext cx="3067049" cy="1979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95;p14">
              <a:extLst>
                <a:ext uri="{FF2B5EF4-FFF2-40B4-BE49-F238E27FC236}">
                  <a16:creationId xmlns:a16="http://schemas.microsoft.com/office/drawing/2014/main" id="{3736DBFF-29A9-A249-9EF9-EF5A0419E012}"/>
                </a:ext>
              </a:extLst>
            </p:cNvPr>
            <p:cNvSpPr txBox="1"/>
            <p:nvPr/>
          </p:nvSpPr>
          <p:spPr>
            <a:xfrm>
              <a:off x="568569" y="1700213"/>
              <a:ext cx="27318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Top 50 Happiness Country</a:t>
              </a:r>
              <a:endParaRPr b="1" dirty="0">
                <a:solidFill>
                  <a:srgbClr val="7F7F7F"/>
                </a:solidFill>
              </a:endParaRPr>
            </a:p>
          </p:txBody>
        </p:sp>
        <p:sp>
          <p:nvSpPr>
            <p:cNvPr id="35" name="Google Shape;96;p14">
              <a:extLst>
                <a:ext uri="{FF2B5EF4-FFF2-40B4-BE49-F238E27FC236}">
                  <a16:creationId xmlns:a16="http://schemas.microsoft.com/office/drawing/2014/main" id="{D8C52E08-9063-CA4B-BF0B-B02CEFB3C5F4}"/>
                </a:ext>
              </a:extLst>
            </p:cNvPr>
            <p:cNvSpPr txBox="1"/>
            <p:nvPr/>
          </p:nvSpPr>
          <p:spPr>
            <a:xfrm>
              <a:off x="3791866" y="1700213"/>
              <a:ext cx="27318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 51-100 Happiness 									Country</a:t>
              </a:r>
              <a:endParaRPr b="1" dirty="0">
                <a:solidFill>
                  <a:srgbClr val="7F7F7F"/>
                </a:solidFill>
              </a:endParaRPr>
            </a:p>
          </p:txBody>
        </p:sp>
        <p:pic>
          <p:nvPicPr>
            <p:cNvPr id="36" name="Google Shape;97;p14" descr="A close up of a map &#10; &#10;Description automatically generated">
              <a:extLst>
                <a:ext uri="{FF2B5EF4-FFF2-40B4-BE49-F238E27FC236}">
                  <a16:creationId xmlns:a16="http://schemas.microsoft.com/office/drawing/2014/main" id="{A8E2F2A9-4ED6-B947-90D5-6FF1FB9901D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1357" t="8356" r="25213" b="4332"/>
            <a:stretch/>
          </p:blipFill>
          <p:spPr>
            <a:xfrm>
              <a:off x="3868066" y="2106568"/>
              <a:ext cx="2913430" cy="19797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99;p14" descr="A screenshot of a cell phone &#10; &#10;Description automatically generated">
            <a:extLst>
              <a:ext uri="{FF2B5EF4-FFF2-40B4-BE49-F238E27FC236}">
                <a16:creationId xmlns:a16="http://schemas.microsoft.com/office/drawing/2014/main" id="{3C8C4D7C-E407-124D-9A91-709E873B40B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730"/>
          <a:stretch/>
        </p:blipFill>
        <p:spPr>
          <a:xfrm>
            <a:off x="1507719" y="4655533"/>
            <a:ext cx="8873455" cy="152978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98;p14">
            <a:extLst>
              <a:ext uri="{FF2B5EF4-FFF2-40B4-BE49-F238E27FC236}">
                <a16:creationId xmlns:a16="http://schemas.microsoft.com/office/drawing/2014/main" id="{383FCB34-DF28-2A42-AB6D-3A1DB8945B51}"/>
              </a:ext>
            </a:extLst>
          </p:cNvPr>
          <p:cNvSpPr txBox="1"/>
          <p:nvPr/>
        </p:nvSpPr>
        <p:spPr>
          <a:xfrm>
            <a:off x="7520852" y="1686063"/>
            <a:ext cx="3357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100-158 Happiness Country</a:t>
            </a:r>
            <a:endParaRPr b="1" dirty="0">
              <a:solidFill>
                <a:srgbClr val="7F7F7F"/>
              </a:solidFill>
            </a:endParaRPr>
          </a:p>
        </p:txBody>
      </p:sp>
      <p:grpSp>
        <p:nvGrpSpPr>
          <p:cNvPr id="39" name="组合 11">
            <a:extLst>
              <a:ext uri="{FF2B5EF4-FFF2-40B4-BE49-F238E27FC236}">
                <a16:creationId xmlns:a16="http://schemas.microsoft.com/office/drawing/2014/main" id="{C304ECAB-CA2B-0749-900A-C9D08886EA26}"/>
              </a:ext>
            </a:extLst>
          </p:cNvPr>
          <p:cNvGrpSpPr/>
          <p:nvPr/>
        </p:nvGrpSpPr>
        <p:grpSpPr>
          <a:xfrm>
            <a:off x="1173021" y="276088"/>
            <a:ext cx="803910" cy="946785"/>
            <a:chOff x="7448" y="3202"/>
            <a:chExt cx="2827" cy="3146"/>
          </a:xfrm>
        </p:grpSpPr>
        <p:cxnSp>
          <p:nvCxnSpPr>
            <p:cNvPr id="40" name="直接连接符 4">
              <a:extLst>
                <a:ext uri="{FF2B5EF4-FFF2-40B4-BE49-F238E27FC236}">
                  <a16:creationId xmlns:a16="http://schemas.microsoft.com/office/drawing/2014/main" id="{442E4BB0-A6C0-5942-B0DD-F4B6213E84BF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7">
              <a:extLst>
                <a:ext uri="{FF2B5EF4-FFF2-40B4-BE49-F238E27FC236}">
                  <a16:creationId xmlns:a16="http://schemas.microsoft.com/office/drawing/2014/main" id="{05FF0E27-4E2A-C949-A46B-CE721C4ECE7A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sp>
        <p:nvSpPr>
          <p:cNvPr id="42" name="文本框 3">
            <a:extLst>
              <a:ext uri="{FF2B5EF4-FFF2-40B4-BE49-F238E27FC236}">
                <a16:creationId xmlns:a16="http://schemas.microsoft.com/office/drawing/2014/main" id="{3653E2B3-666F-0B44-BBC9-1BA66C24D9E6}"/>
              </a:ext>
            </a:extLst>
          </p:cNvPr>
          <p:cNvSpPr txBox="1"/>
          <p:nvPr/>
        </p:nvSpPr>
        <p:spPr>
          <a:xfrm>
            <a:off x="378752" y="275415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61CCB-8A6E-1B41-BE77-CECF3E4244D2}"/>
              </a:ext>
            </a:extLst>
          </p:cNvPr>
          <p:cNvSpPr txBox="1"/>
          <p:nvPr/>
        </p:nvSpPr>
        <p:spPr>
          <a:xfrm>
            <a:off x="9673768" y="6401612"/>
            <a:ext cx="212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COUNTRY:158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173021" y="276088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sp>
        <p:nvSpPr>
          <p:cNvPr id="7" name="任意多边形 18"/>
          <p:cNvSpPr/>
          <p:nvPr/>
        </p:nvSpPr>
        <p:spPr>
          <a:xfrm>
            <a:off x="1738452" y="304127"/>
            <a:ext cx="5295853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dist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600" b="1" dirty="0">
                <a:solidFill>
                  <a:srgbClr val="84B49A"/>
                </a:solidFill>
              </a:rPr>
              <a:t>Questions</a:t>
            </a:r>
            <a:r>
              <a:rPr lang="zh-CN" altLang="en-US" sz="3600" b="1" dirty="0">
                <a:solidFill>
                  <a:srgbClr val="84B49A"/>
                </a:solidFill>
              </a:rPr>
              <a:t> </a:t>
            </a:r>
            <a:r>
              <a:rPr lang="en-US" sz="3600" b="1" dirty="0">
                <a:solidFill>
                  <a:srgbClr val="84B49A"/>
                </a:solidFill>
              </a:rPr>
              <a:t>To Answer</a:t>
            </a:r>
            <a:endParaRPr lang="zh-CN" altLang="en-US" sz="3600" b="1" dirty="0">
              <a:solidFill>
                <a:srgbClr val="84B49A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3">
            <a:extLst>
              <a:ext uri="{FF2B5EF4-FFF2-40B4-BE49-F238E27FC236}">
                <a16:creationId xmlns:a16="http://schemas.microsoft.com/office/drawing/2014/main" id="{B0C1655E-49F7-6B4D-A571-245C823215D2}"/>
              </a:ext>
            </a:extLst>
          </p:cNvPr>
          <p:cNvSpPr txBox="1"/>
          <p:nvPr/>
        </p:nvSpPr>
        <p:spPr>
          <a:xfrm>
            <a:off x="378752" y="275415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313A78-23B5-7146-B691-95D6B5BD8D76}"/>
              </a:ext>
            </a:extLst>
          </p:cNvPr>
          <p:cNvSpPr/>
          <p:nvPr/>
        </p:nvSpPr>
        <p:spPr>
          <a:xfrm>
            <a:off x="1173021" y="2026052"/>
            <a:ext cx="9211921" cy="2805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457200">
              <a:spcBef>
                <a:spcPts val="1000"/>
              </a:spcBef>
              <a:buSzPts val="1800"/>
              <a:buFont typeface="Wingdings" pitchFamily="2" charset="2"/>
              <a:buChar char="§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What socioeconomical factors have the best correlation with the happiness score?</a:t>
            </a:r>
          </a:p>
          <a:p>
            <a:pPr marL="114300" lvl="0">
              <a:spcBef>
                <a:spcPts val="1000"/>
              </a:spcBef>
              <a:buSzPts val="1800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marL="571500" lvl="0" indent="-457200">
              <a:buSzPts val="1800"/>
              <a:buFont typeface="Wingdings" pitchFamily="2" charset="2"/>
              <a:buChar char="§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Can we predict the happiness score of each country with these factors by creating a prediction model, and how?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173021" y="276088"/>
            <a:ext cx="803910" cy="946785"/>
            <a:chOff x="7448" y="3202"/>
            <a:chExt cx="2827" cy="3146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sp>
        <p:nvSpPr>
          <p:cNvPr id="7" name="任意多边形 18"/>
          <p:cNvSpPr/>
          <p:nvPr/>
        </p:nvSpPr>
        <p:spPr>
          <a:xfrm>
            <a:off x="1829538" y="475364"/>
            <a:ext cx="9383893" cy="618508"/>
          </a:xfrm>
          <a:custGeom>
            <a:avLst/>
            <a:gdLst>
              <a:gd name="connsiteX0" fmla="*/ 98297 w 589768"/>
              <a:gd name="connsiteY0" fmla="*/ 0 h 5346192"/>
              <a:gd name="connsiteX1" fmla="*/ 491471 w 589768"/>
              <a:gd name="connsiteY1" fmla="*/ 0 h 5346192"/>
              <a:gd name="connsiteX2" fmla="*/ 589768 w 589768"/>
              <a:gd name="connsiteY2" fmla="*/ 98297 h 5346192"/>
              <a:gd name="connsiteX3" fmla="*/ 589768 w 589768"/>
              <a:gd name="connsiteY3" fmla="*/ 5346192 h 5346192"/>
              <a:gd name="connsiteX4" fmla="*/ 589768 w 589768"/>
              <a:gd name="connsiteY4" fmla="*/ 5346192 h 5346192"/>
              <a:gd name="connsiteX5" fmla="*/ 0 w 589768"/>
              <a:gd name="connsiteY5" fmla="*/ 5346192 h 5346192"/>
              <a:gd name="connsiteX6" fmla="*/ 0 w 589768"/>
              <a:gd name="connsiteY6" fmla="*/ 5346192 h 5346192"/>
              <a:gd name="connsiteX7" fmla="*/ 0 w 589768"/>
              <a:gd name="connsiteY7" fmla="*/ 98297 h 5346192"/>
              <a:gd name="connsiteX8" fmla="*/ 98297 w 589768"/>
              <a:gd name="connsiteY8" fmla="*/ 0 h 534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9768" h="5346192">
                <a:moveTo>
                  <a:pt x="589768" y="891056"/>
                </a:moveTo>
                <a:lnTo>
                  <a:pt x="589768" y="4455136"/>
                </a:lnTo>
                <a:cubicBezTo>
                  <a:pt x="589768" y="4947251"/>
                  <a:pt x="584913" y="5346187"/>
                  <a:pt x="578924" y="5346187"/>
                </a:cubicBezTo>
                <a:lnTo>
                  <a:pt x="0" y="5346187"/>
                </a:lnTo>
                <a:lnTo>
                  <a:pt x="0" y="5346187"/>
                </a:lnTo>
                <a:lnTo>
                  <a:pt x="0" y="5"/>
                </a:lnTo>
                <a:lnTo>
                  <a:pt x="0" y="5"/>
                </a:lnTo>
                <a:lnTo>
                  <a:pt x="578924" y="5"/>
                </a:lnTo>
                <a:cubicBezTo>
                  <a:pt x="584913" y="5"/>
                  <a:pt x="589768" y="398941"/>
                  <a:pt x="589768" y="891056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52615" rIns="276440" bIns="152615" numCol="1" spcCol="1270" anchor="ctr" anchorCtr="0">
            <a:noAutofit/>
          </a:bodyPr>
          <a:lstStyle>
            <a:defPPr>
              <a:defRPr lang="zh-CN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dist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600" b="1" dirty="0">
                <a:solidFill>
                  <a:srgbClr val="84B49A"/>
                </a:solidFill>
              </a:rPr>
              <a:t>Possible Factors contribute to Happiness Score </a:t>
            </a:r>
            <a:endParaRPr lang="zh-CN" altLang="en-US" sz="3600" b="1" dirty="0">
              <a:solidFill>
                <a:srgbClr val="84B49A"/>
              </a:solidFill>
              <a:latin typeface="仿宋" panose="02010609060101010101" charset="-122"/>
              <a:ea typeface="仿宋" panose="02010609060101010101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5324475" y="6370955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3">
            <a:extLst>
              <a:ext uri="{FF2B5EF4-FFF2-40B4-BE49-F238E27FC236}">
                <a16:creationId xmlns:a16="http://schemas.microsoft.com/office/drawing/2014/main" id="{B0C1655E-49F7-6B4D-A571-245C823215D2}"/>
              </a:ext>
            </a:extLst>
          </p:cNvPr>
          <p:cNvSpPr txBox="1"/>
          <p:nvPr/>
        </p:nvSpPr>
        <p:spPr>
          <a:xfrm>
            <a:off x="378752" y="275415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313A78-23B5-7146-B691-95D6B5BD8D76}"/>
              </a:ext>
            </a:extLst>
          </p:cNvPr>
          <p:cNvSpPr/>
          <p:nvPr/>
        </p:nvSpPr>
        <p:spPr>
          <a:xfrm>
            <a:off x="1297500" y="1373640"/>
            <a:ext cx="10447967" cy="478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55270">
              <a:lnSpc>
                <a:spcPct val="80000"/>
              </a:lnSpc>
              <a:spcBef>
                <a:spcPts val="1000"/>
              </a:spcBef>
              <a:buSzPts val="222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Education (Matt YongWook Lee)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>
              <a:lnSpc>
                <a:spcPct val="8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Government total expenditure on Education and School enrollment rate</a:t>
            </a:r>
          </a:p>
          <a:p>
            <a:pPr marL="228600" lvl="0">
              <a:lnSpc>
                <a:spcPct val="80000"/>
              </a:lnSpc>
              <a:spcBef>
                <a:spcPts val="1000"/>
              </a:spcBef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lnSpc>
                <a:spcPct val="80000"/>
              </a:lnSpc>
              <a:buClr>
                <a:schemeClr val="dk1"/>
              </a:buClr>
              <a:buSzPts val="222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Population (David Wang)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50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Total population, male population, female population, rural population and urban population</a:t>
            </a:r>
          </a:p>
          <a:p>
            <a:pPr lv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5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22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Economy (Junlin Chen)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50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GDP (Billions, PPP), GDP per Capita (PPP), Economic Freedom, Unemployment (%), Unemployment (%), Income Tax Rate (%), 5 Year GDP Growth Rate (%), Inflation (%), FDI Inflow (Millions), Public Debt (% of GDP), Property Rights……</a:t>
            </a:r>
          </a:p>
          <a:p>
            <a:pPr lv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50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22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Technology (Danny Lou)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220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 users (% of population), Cellular subscriptions, Broadband subscriptions</a:t>
            </a:r>
          </a:p>
          <a:p>
            <a:pPr lv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220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22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Health (Jinghua Yao)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50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Life Expectancy, Current Health Expenditure, Government Health Expenditure, Out of Pocket Expenditure, Suicide Rate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23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H="1">
            <a:off x="5432159" y="6515334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3">
            <a:extLst>
              <a:ext uri="{FF2B5EF4-FFF2-40B4-BE49-F238E27FC236}">
                <a16:creationId xmlns:a16="http://schemas.microsoft.com/office/drawing/2014/main" id="{36E4B501-BBAC-1040-811D-2B8D034339FA}"/>
              </a:ext>
            </a:extLst>
          </p:cNvPr>
          <p:cNvSpPr txBox="1"/>
          <p:nvPr/>
        </p:nvSpPr>
        <p:spPr>
          <a:xfrm>
            <a:off x="378752" y="275415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sp>
        <p:nvSpPr>
          <p:cNvPr id="10" name="Google Shape;116;p17">
            <a:extLst>
              <a:ext uri="{FF2B5EF4-FFF2-40B4-BE49-F238E27FC236}">
                <a16:creationId xmlns:a16="http://schemas.microsoft.com/office/drawing/2014/main" id="{19C520BE-8F38-EA41-AF5A-F9E8B0B9EB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626" y="376906"/>
            <a:ext cx="10271374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-US" sz="32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Factors in Education to Happiness score 2015</a:t>
            </a:r>
            <a:br>
              <a:rPr lang="en-US" sz="32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</a:br>
            <a:r>
              <a:rPr lang="en-US" sz="32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						</a:t>
            </a:r>
            <a:endParaRPr sz="3600" dirty="0">
              <a:solidFill>
                <a:srgbClr val="84B49A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1" name="Google Shape;117;p17">
            <a:extLst>
              <a:ext uri="{FF2B5EF4-FFF2-40B4-BE49-F238E27FC236}">
                <a16:creationId xmlns:a16="http://schemas.microsoft.com/office/drawing/2014/main" id="{D29CAF79-94AB-5F4D-ACFF-F91B9930A5AC}"/>
              </a:ext>
            </a:extLst>
          </p:cNvPr>
          <p:cNvSpPr txBox="1">
            <a:spLocks/>
          </p:cNvSpPr>
          <p:nvPr/>
        </p:nvSpPr>
        <p:spPr>
          <a:xfrm>
            <a:off x="930443" y="1683764"/>
            <a:ext cx="11182551" cy="14780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66700">
              <a:buSzPts val="2400"/>
              <a:buFont typeface="Noto Sans Symbols"/>
              <a:buChar char="➢"/>
            </a:pPr>
            <a:r>
              <a:rPr lang="en-US" sz="1800" dirty="0">
                <a:latin typeface="Latha" panose="020B0604020202020204" pitchFamily="34" charset="0"/>
                <a:cs typeface="Latha" panose="020B0604020202020204" pitchFamily="34" charset="0"/>
              </a:rPr>
              <a:t> Factors 1: Government expenditure on education, total(% of government expenditure) (</a:t>
            </a:r>
            <a:r>
              <a:rPr lang="en-US" sz="1800" dirty="0" err="1">
                <a:latin typeface="Latha" panose="020B0604020202020204" pitchFamily="34" charset="0"/>
                <a:cs typeface="Latha" panose="020B0604020202020204" pitchFamily="34" charset="0"/>
              </a:rPr>
              <a:t>WorldBank</a:t>
            </a:r>
            <a:r>
              <a:rPr lang="en-US" sz="1800" dirty="0">
                <a:latin typeface="Latha" panose="020B0604020202020204" pitchFamily="34" charset="0"/>
                <a:cs typeface="Latha" panose="020B0604020202020204" pitchFamily="34" charset="0"/>
              </a:rPr>
              <a:t>, .csv)</a:t>
            </a:r>
            <a:endParaRPr lang="en-US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indent="-266700">
              <a:buSzPts val="2400"/>
              <a:buFont typeface="Noto Sans Symbols"/>
              <a:buChar char="➢"/>
            </a:pPr>
            <a:r>
              <a:rPr lang="en-US" sz="1800" dirty="0">
                <a:latin typeface="Latha" panose="020B0604020202020204" pitchFamily="34" charset="0"/>
                <a:cs typeface="Latha" panose="020B0604020202020204" pitchFamily="34" charset="0"/>
              </a:rPr>
              <a:t> Factors 2: School enrollment (% gross) (</a:t>
            </a:r>
            <a:r>
              <a:rPr lang="en-US" sz="1800" dirty="0" err="1">
                <a:latin typeface="Latha" panose="020B0604020202020204" pitchFamily="34" charset="0"/>
                <a:cs typeface="Latha" panose="020B0604020202020204" pitchFamily="34" charset="0"/>
              </a:rPr>
              <a:t>WorldBank</a:t>
            </a:r>
            <a:r>
              <a:rPr lang="en-US" sz="1800" dirty="0">
                <a:latin typeface="Latha" panose="020B0604020202020204" pitchFamily="34" charset="0"/>
                <a:cs typeface="Latha" panose="020B0604020202020204" pitchFamily="34" charset="0"/>
              </a:rPr>
              <a:t>, .csv)</a:t>
            </a:r>
            <a:endParaRPr lang="en-US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indent="-266700">
              <a:buSzPts val="2400"/>
              <a:buFont typeface="Noto Sans Symbols"/>
              <a:buChar char="➢"/>
            </a:pPr>
            <a:r>
              <a:rPr lang="en-US" sz="1800" dirty="0">
                <a:latin typeface="Latha" panose="020B0604020202020204" pitchFamily="34" charset="0"/>
                <a:cs typeface="Latha" panose="020B0604020202020204" pitchFamily="34" charset="0"/>
              </a:rPr>
              <a:t> Factors 3: Literacy Rate Adult total (%of people ages 15 or older) (</a:t>
            </a:r>
            <a:r>
              <a:rPr lang="en-US" sz="1800" dirty="0" err="1">
                <a:latin typeface="Latha" panose="020B0604020202020204" pitchFamily="34" charset="0"/>
                <a:cs typeface="Latha" panose="020B0604020202020204" pitchFamily="34" charset="0"/>
              </a:rPr>
              <a:t>WorldBank</a:t>
            </a:r>
            <a:r>
              <a:rPr lang="en-US" sz="1800" dirty="0">
                <a:latin typeface="Latha" panose="020B0604020202020204" pitchFamily="34" charset="0"/>
                <a:cs typeface="Latha" panose="020B0604020202020204" pitchFamily="34" charset="0"/>
              </a:rPr>
              <a:t>, .csv)</a:t>
            </a:r>
            <a:endParaRPr lang="en-US" sz="2000" dirty="0"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indent="-50800"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endParaRPr lang="en-US" sz="2000" dirty="0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pic>
        <p:nvPicPr>
          <p:cNvPr id="13" name="Google Shape;118;p17">
            <a:extLst>
              <a:ext uri="{FF2B5EF4-FFF2-40B4-BE49-F238E27FC236}">
                <a16:creationId xmlns:a16="http://schemas.microsoft.com/office/drawing/2014/main" id="{5B51A2DB-12BF-1C4E-B37A-4BFEB767CC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673" t="1633" b="1"/>
          <a:stretch/>
        </p:blipFill>
        <p:spPr>
          <a:xfrm>
            <a:off x="1267326" y="4365952"/>
            <a:ext cx="9657348" cy="16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F72A1FB-4D2C-1247-B122-FAF0FC93F6C2}"/>
              </a:ext>
            </a:extLst>
          </p:cNvPr>
          <p:cNvSpPr/>
          <p:nvPr/>
        </p:nvSpPr>
        <p:spPr>
          <a:xfrm>
            <a:off x="1395663" y="3486288"/>
            <a:ext cx="5988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dirty="0">
                <a:latin typeface="Latha" panose="020B0604020202020204" pitchFamily="34" charset="0"/>
                <a:cs typeface="Latha" panose="020B0604020202020204" pitchFamily="34" charset="0"/>
              </a:rPr>
              <a:t>Tool:  Data Collection and cleaning by using Pandas     </a:t>
            </a:r>
          </a:p>
        </p:txBody>
      </p:sp>
      <p:grpSp>
        <p:nvGrpSpPr>
          <p:cNvPr id="15" name="组合 11">
            <a:extLst>
              <a:ext uri="{FF2B5EF4-FFF2-40B4-BE49-F238E27FC236}">
                <a16:creationId xmlns:a16="http://schemas.microsoft.com/office/drawing/2014/main" id="{358082C0-134D-0940-8FBB-CAF21E802A26}"/>
              </a:ext>
            </a:extLst>
          </p:cNvPr>
          <p:cNvGrpSpPr/>
          <p:nvPr/>
        </p:nvGrpSpPr>
        <p:grpSpPr>
          <a:xfrm>
            <a:off x="1173021" y="276088"/>
            <a:ext cx="803910" cy="946785"/>
            <a:chOff x="7448" y="3202"/>
            <a:chExt cx="2827" cy="3146"/>
          </a:xfrm>
        </p:grpSpPr>
        <p:cxnSp>
          <p:nvCxnSpPr>
            <p:cNvPr id="16" name="直接连接符 4">
              <a:extLst>
                <a:ext uri="{FF2B5EF4-FFF2-40B4-BE49-F238E27FC236}">
                  <a16:creationId xmlns:a16="http://schemas.microsoft.com/office/drawing/2014/main" id="{A309570E-4EAD-3243-9D43-828BB7BC7364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441B1C7B-E22B-5C47-8678-9555150E5556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19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27;p18">
            <a:extLst>
              <a:ext uri="{FF2B5EF4-FFF2-40B4-BE49-F238E27FC236}">
                <a16:creationId xmlns:a16="http://schemas.microsoft.com/office/drawing/2014/main" id="{6CB283F2-D44D-DF48-B16E-8D8D8D49A6B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010" y="1951364"/>
            <a:ext cx="6645858" cy="24624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3;p18">
            <a:extLst>
              <a:ext uri="{FF2B5EF4-FFF2-40B4-BE49-F238E27FC236}">
                <a16:creationId xmlns:a16="http://schemas.microsoft.com/office/drawing/2014/main" id="{4147ADEE-91A4-A945-97C5-C99A6925D4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626" y="78304"/>
            <a:ext cx="10515600" cy="11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Education Factors vs. Happiness Score 2015</a:t>
            </a:r>
            <a:endParaRPr dirty="0">
              <a:solidFill>
                <a:srgbClr val="84B49A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5" name="Google Shape;124;p18">
            <a:extLst>
              <a:ext uri="{FF2B5EF4-FFF2-40B4-BE49-F238E27FC236}">
                <a16:creationId xmlns:a16="http://schemas.microsoft.com/office/drawing/2014/main" id="{F1B1F880-3F23-3F4D-ABC0-C65AB078B3CB}"/>
              </a:ext>
            </a:extLst>
          </p:cNvPr>
          <p:cNvSpPr txBox="1"/>
          <p:nvPr/>
        </p:nvSpPr>
        <p:spPr>
          <a:xfrm>
            <a:off x="1920626" y="900003"/>
            <a:ext cx="4809465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Methods:</a:t>
            </a:r>
            <a:endParaRPr dirty="0">
              <a:solidFill>
                <a:srgbClr val="7F7F7F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Scatter plotting by Matplotlib,</a:t>
            </a:r>
            <a:endParaRPr dirty="0">
              <a:solidFill>
                <a:srgbClr val="7F7F7F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Latha" panose="020B0604020202020204" pitchFamily="34" charset="0"/>
                <a:ea typeface="Calibri"/>
                <a:cs typeface="Latha" panose="020B0604020202020204" pitchFamily="34" charset="0"/>
                <a:sym typeface="Calibri"/>
              </a:rPr>
              <a:t>Scatter Chart, Linear Regression </a:t>
            </a:r>
            <a:endParaRPr dirty="0">
              <a:solidFill>
                <a:srgbClr val="7F7F7F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pic>
        <p:nvPicPr>
          <p:cNvPr id="7" name="Google Shape;126;p18">
            <a:extLst>
              <a:ext uri="{FF2B5EF4-FFF2-40B4-BE49-F238E27FC236}">
                <a16:creationId xmlns:a16="http://schemas.microsoft.com/office/drawing/2014/main" id="{7B771CAB-6894-2449-B091-02193B02FE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416" b="-1641"/>
          <a:stretch/>
        </p:blipFill>
        <p:spPr>
          <a:xfrm>
            <a:off x="1920626" y="5431604"/>
            <a:ext cx="7860631" cy="8035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3">
            <a:extLst>
              <a:ext uri="{FF2B5EF4-FFF2-40B4-BE49-F238E27FC236}">
                <a16:creationId xmlns:a16="http://schemas.microsoft.com/office/drawing/2014/main" id="{CF2150E5-D68E-5F42-B0F8-A149CB04C78E}"/>
              </a:ext>
            </a:extLst>
          </p:cNvPr>
          <p:cNvSpPr txBox="1"/>
          <p:nvPr/>
        </p:nvSpPr>
        <p:spPr>
          <a:xfrm>
            <a:off x="378752" y="275415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grpSp>
        <p:nvGrpSpPr>
          <p:cNvPr id="11" name="组合 11">
            <a:extLst>
              <a:ext uri="{FF2B5EF4-FFF2-40B4-BE49-F238E27FC236}">
                <a16:creationId xmlns:a16="http://schemas.microsoft.com/office/drawing/2014/main" id="{52D92AFB-2325-AE41-8289-AF83272BE54C}"/>
              </a:ext>
            </a:extLst>
          </p:cNvPr>
          <p:cNvGrpSpPr/>
          <p:nvPr/>
        </p:nvGrpSpPr>
        <p:grpSpPr>
          <a:xfrm>
            <a:off x="1173021" y="276088"/>
            <a:ext cx="803910" cy="946785"/>
            <a:chOff x="7448" y="3202"/>
            <a:chExt cx="2827" cy="3146"/>
          </a:xfrm>
        </p:grpSpPr>
        <p:cxnSp>
          <p:nvCxnSpPr>
            <p:cNvPr id="12" name="直接连接符 4">
              <a:extLst>
                <a:ext uri="{FF2B5EF4-FFF2-40B4-BE49-F238E27FC236}">
                  <a16:creationId xmlns:a16="http://schemas.microsoft.com/office/drawing/2014/main" id="{FB9AF1FF-BA2B-0E4B-800D-B3A75987C351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7">
              <a:extLst>
                <a:ext uri="{FF2B5EF4-FFF2-40B4-BE49-F238E27FC236}">
                  <a16:creationId xmlns:a16="http://schemas.microsoft.com/office/drawing/2014/main" id="{F1E74579-7B7A-644A-A28F-E9E0A901C565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pic>
        <p:nvPicPr>
          <p:cNvPr id="6" name="Google Shape;125;p18">
            <a:extLst>
              <a:ext uri="{FF2B5EF4-FFF2-40B4-BE49-F238E27FC236}">
                <a16:creationId xmlns:a16="http://schemas.microsoft.com/office/drawing/2014/main" id="{1E85D75A-33A3-D041-BC92-91C2FF6D54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546" y="1880390"/>
            <a:ext cx="4499882" cy="24708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6940944F-8FBC-9643-B08F-EAEA6463932E}"/>
              </a:ext>
            </a:extLst>
          </p:cNvPr>
          <p:cNvSpPr/>
          <p:nvPr/>
        </p:nvSpPr>
        <p:spPr>
          <a:xfrm>
            <a:off x="6930774" y="1706045"/>
            <a:ext cx="4809465" cy="2684486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B609F15B-0F87-1643-BFFA-3968D41ED7BF}"/>
              </a:ext>
            </a:extLst>
          </p:cNvPr>
          <p:cNvSpPr/>
          <p:nvPr/>
        </p:nvSpPr>
        <p:spPr>
          <a:xfrm>
            <a:off x="2005592" y="5955419"/>
            <a:ext cx="7860630" cy="398886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6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H="1">
            <a:off x="5432159" y="6515334"/>
            <a:ext cx="6680835" cy="19685"/>
          </a:xfrm>
          <a:prstGeom prst="line">
            <a:avLst/>
          </a:prstGeom>
          <a:ln w="57150">
            <a:gradFill>
              <a:gsLst>
                <a:gs pos="0">
                  <a:schemeClr val="bg1">
                    <a:alpha val="10000"/>
                  </a:schemeClr>
                </a:gs>
                <a:gs pos="90000">
                  <a:schemeClr val="bg1">
                    <a:lumMod val="65000"/>
                    <a:alpha val="44000"/>
                  </a:schemeClr>
                </a:gs>
              </a:gsLst>
              <a:lin ang="942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3">
            <a:extLst>
              <a:ext uri="{FF2B5EF4-FFF2-40B4-BE49-F238E27FC236}">
                <a16:creationId xmlns:a16="http://schemas.microsoft.com/office/drawing/2014/main" id="{36E4B501-BBAC-1040-811D-2B8D034339FA}"/>
              </a:ext>
            </a:extLst>
          </p:cNvPr>
          <p:cNvSpPr txBox="1"/>
          <p:nvPr/>
        </p:nvSpPr>
        <p:spPr>
          <a:xfrm>
            <a:off x="378752" y="275415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sp>
        <p:nvSpPr>
          <p:cNvPr id="10" name="Google Shape;116;p17">
            <a:extLst>
              <a:ext uri="{FF2B5EF4-FFF2-40B4-BE49-F238E27FC236}">
                <a16:creationId xmlns:a16="http://schemas.microsoft.com/office/drawing/2014/main" id="{19C520BE-8F38-EA41-AF5A-F9E8B0B9EB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626" y="376906"/>
            <a:ext cx="10271374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-US" sz="3200" b="1" dirty="0">
                <a:solidFill>
                  <a:srgbClr val="84B49A"/>
                </a:solidFill>
              </a:rPr>
              <a:t>Factors in Populations to Happiness score 2015</a:t>
            </a:r>
            <a:br>
              <a:rPr lang="en-US" sz="32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</a:br>
            <a:r>
              <a:rPr lang="en-US" sz="32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						</a:t>
            </a:r>
            <a:endParaRPr sz="3600" dirty="0">
              <a:solidFill>
                <a:srgbClr val="84B49A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11" name="Google Shape;117;p17">
            <a:extLst>
              <a:ext uri="{FF2B5EF4-FFF2-40B4-BE49-F238E27FC236}">
                <a16:creationId xmlns:a16="http://schemas.microsoft.com/office/drawing/2014/main" id="{D29CAF79-94AB-5F4D-ACFF-F91B9930A5AC}"/>
              </a:ext>
            </a:extLst>
          </p:cNvPr>
          <p:cNvSpPr txBox="1">
            <a:spLocks/>
          </p:cNvSpPr>
          <p:nvPr/>
        </p:nvSpPr>
        <p:spPr>
          <a:xfrm>
            <a:off x="990054" y="1649909"/>
            <a:ext cx="11182551" cy="14780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仿宋" panose="0201060906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800" dirty="0">
                <a:solidFill>
                  <a:srgbClr val="7F7F7F"/>
                </a:solidFill>
              </a:rPr>
              <a:t>Data Collection and Sources: </a:t>
            </a:r>
          </a:p>
          <a:p>
            <a:pPr marL="457200" lvl="0" indent="-342900">
              <a:buSzPts val="1800"/>
              <a:buFont typeface="Wingdings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</a:rPr>
              <a:t>World Populations ( World Bank, csv )</a:t>
            </a:r>
          </a:p>
          <a:p>
            <a:pPr marL="457200" lvl="0" indent="-342900">
              <a:spcBef>
                <a:spcPts val="0"/>
              </a:spcBef>
              <a:buSzPts val="1800"/>
              <a:buFont typeface="Wingdings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</a:rPr>
              <a:t>Population Male %Total ( World Bank, csv )</a:t>
            </a:r>
          </a:p>
          <a:p>
            <a:pPr marL="457200" lvl="0" indent="-342900">
              <a:spcBef>
                <a:spcPts val="0"/>
              </a:spcBef>
              <a:buSzPts val="1800"/>
              <a:buFont typeface="Wingdings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</a:rPr>
              <a:t>Population Female %Total  ( World Bank, csv )</a:t>
            </a:r>
          </a:p>
          <a:p>
            <a:pPr marL="457200" lvl="0" indent="-342900">
              <a:spcBef>
                <a:spcPts val="0"/>
              </a:spcBef>
              <a:buSzPts val="1800"/>
              <a:buFont typeface="Wingdings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</a:rPr>
              <a:t>Rural Population % Total ( World Bank, csv )</a:t>
            </a:r>
          </a:p>
          <a:p>
            <a:pPr marL="457200" lvl="0" indent="-342900">
              <a:spcBef>
                <a:spcPts val="0"/>
              </a:spcBef>
              <a:buSzPts val="1800"/>
              <a:buFont typeface="Wingdings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</a:rPr>
              <a:t>Urban Population ( World Bank, csv )</a:t>
            </a:r>
          </a:p>
          <a:p>
            <a:pPr indent="-50800"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endParaRPr lang="en-US" sz="2000" dirty="0"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grpSp>
        <p:nvGrpSpPr>
          <p:cNvPr id="15" name="组合 11">
            <a:extLst>
              <a:ext uri="{FF2B5EF4-FFF2-40B4-BE49-F238E27FC236}">
                <a16:creationId xmlns:a16="http://schemas.microsoft.com/office/drawing/2014/main" id="{358082C0-134D-0940-8FBB-CAF21E802A26}"/>
              </a:ext>
            </a:extLst>
          </p:cNvPr>
          <p:cNvGrpSpPr/>
          <p:nvPr/>
        </p:nvGrpSpPr>
        <p:grpSpPr>
          <a:xfrm>
            <a:off x="1173021" y="276088"/>
            <a:ext cx="803910" cy="946785"/>
            <a:chOff x="7448" y="3202"/>
            <a:chExt cx="2827" cy="3146"/>
          </a:xfrm>
        </p:grpSpPr>
        <p:cxnSp>
          <p:nvCxnSpPr>
            <p:cNvPr id="16" name="直接连接符 4">
              <a:extLst>
                <a:ext uri="{FF2B5EF4-FFF2-40B4-BE49-F238E27FC236}">
                  <a16:creationId xmlns:a16="http://schemas.microsoft.com/office/drawing/2014/main" id="{A309570E-4EAD-3243-9D43-828BB7BC7364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441B1C7B-E22B-5C47-8678-9555150E5556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pic>
        <p:nvPicPr>
          <p:cNvPr id="12" name="Google Shape;135;p19">
            <a:extLst>
              <a:ext uri="{FF2B5EF4-FFF2-40B4-BE49-F238E27FC236}">
                <a16:creationId xmlns:a16="http://schemas.microsoft.com/office/drawing/2014/main" id="{9B1554DA-4078-8F44-97AF-0F7665342F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21" y="3443311"/>
            <a:ext cx="9350600" cy="2334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05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11F3C64A-C39D-A344-B745-150AB547D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1340" y="-41852984"/>
            <a:ext cx="2450253" cy="9699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Factors in Populations to Happiness score 2015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  </a:t>
            </a:r>
            <a:r>
              <a:rPr kumimoji="0" lang="en-US" altLang="en-US" sz="2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  </a:t>
            </a:r>
            <a:r>
              <a:rPr kumimoji="0" lang="en-US" altLang="en-US" sz="2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  </a:t>
            </a:r>
            <a:r>
              <a:rPr kumimoji="0" lang="en-US" altLang="en-US" sz="22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  </a:t>
            </a:r>
            <a:r>
              <a:rPr kumimoji="0" lang="en-US" altLang="en-US" sz="2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  </a:t>
            </a:r>
            <a:r>
              <a:rPr kumimoji="0" lang="en-US" altLang="en-US" sz="2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  </a:t>
            </a:r>
            <a:r>
              <a:rPr kumimoji="0" lang="en-US" altLang="en-US" sz="30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webkit-standard"/>
              </a:rPr>
              <a:t>   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9" name="Picture 15" descr="https://lh3.googleusercontent.com/yIAXCX65t85lTXX3oc97eeCHBKqrrWEyYDhiU26632zoHk51lV0BMsoRSz_522T0pdjOXl_EfL61AyKX-KE4mZpbV20wHG37rpGdTfiD3y61DeFnBQVUErHV1X4bN_R6nGnRRu0Fk_Y">
            <a:extLst>
              <a:ext uri="{FF2B5EF4-FFF2-40B4-BE49-F238E27FC236}">
                <a16:creationId xmlns:a16="http://schemas.microsoft.com/office/drawing/2014/main" id="{08586C1E-888D-DC48-9CA2-BA5FAEBA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020" y="727993"/>
            <a:ext cx="5486400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5.googleusercontent.com/9PXikA_9NvLnaKc0WjwbG9LtEf458V79NPeAtB2aRRpGuC8Fqg0sHiOXEtsGX06vKXrRP3Lq0XBb7Z1OgTtB5P7g9d69OgIMM8BQJKpI1fdQGgzWvdKOZvwMqcC6MlET_wOb3lAjEv4">
            <a:extLst>
              <a:ext uri="{FF2B5EF4-FFF2-40B4-BE49-F238E27FC236}">
                <a16:creationId xmlns:a16="http://schemas.microsoft.com/office/drawing/2014/main" id="{ED3222A9-C8E4-3F47-A733-5D45D88F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507" y="727993"/>
            <a:ext cx="11963400" cy="47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5.googleusercontent.com/9PXikA_9NvLnaKc0WjwbG9LtEf458V79NPeAtB2aRRpGuC8Fqg0sHiOXEtsGX06vKXrRP3Lq0XBb7Z1OgTtB5P7g9d69OgIMM8BQJKpI1fdQGgzWvdKOZvwMqcC6MlET_wOb3lAjEv4">
            <a:extLst>
              <a:ext uri="{FF2B5EF4-FFF2-40B4-BE49-F238E27FC236}">
                <a16:creationId xmlns:a16="http://schemas.microsoft.com/office/drawing/2014/main" id="{951340D0-383F-7447-9EFD-75DB51A68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13" y="4385594"/>
            <a:ext cx="4960593" cy="176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3">
            <a:extLst>
              <a:ext uri="{FF2B5EF4-FFF2-40B4-BE49-F238E27FC236}">
                <a16:creationId xmlns:a16="http://schemas.microsoft.com/office/drawing/2014/main" id="{B9881119-1DF8-F549-8AD1-2159743D4BA4}"/>
              </a:ext>
            </a:extLst>
          </p:cNvPr>
          <p:cNvSpPr txBox="1"/>
          <p:nvPr/>
        </p:nvSpPr>
        <p:spPr>
          <a:xfrm>
            <a:off x="378752" y="275415"/>
            <a:ext cx="12226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lt"/>
              </a:rPr>
              <a:t>Part Two</a:t>
            </a:r>
          </a:p>
        </p:txBody>
      </p:sp>
      <p:grpSp>
        <p:nvGrpSpPr>
          <p:cNvPr id="22" name="组合 11">
            <a:extLst>
              <a:ext uri="{FF2B5EF4-FFF2-40B4-BE49-F238E27FC236}">
                <a16:creationId xmlns:a16="http://schemas.microsoft.com/office/drawing/2014/main" id="{4D56D981-793C-2847-8E53-BFF37B3E87BD}"/>
              </a:ext>
            </a:extLst>
          </p:cNvPr>
          <p:cNvGrpSpPr/>
          <p:nvPr/>
        </p:nvGrpSpPr>
        <p:grpSpPr>
          <a:xfrm>
            <a:off x="1173021" y="276088"/>
            <a:ext cx="803910" cy="946785"/>
            <a:chOff x="7448" y="3202"/>
            <a:chExt cx="2827" cy="3146"/>
          </a:xfrm>
        </p:grpSpPr>
        <p:cxnSp>
          <p:nvCxnSpPr>
            <p:cNvPr id="23" name="直接连接符 4">
              <a:extLst>
                <a:ext uri="{FF2B5EF4-FFF2-40B4-BE49-F238E27FC236}">
                  <a16:creationId xmlns:a16="http://schemas.microsoft.com/office/drawing/2014/main" id="{95D2F870-3CC2-F248-A225-822367E18BCF}"/>
                </a:ext>
              </a:extLst>
            </p:cNvPr>
            <p:cNvCxnSpPr/>
            <p:nvPr/>
          </p:nvCxnSpPr>
          <p:spPr>
            <a:xfrm flipH="1">
              <a:off x="7448" y="3324"/>
              <a:ext cx="2721" cy="3025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4000">
                    <a:schemeClr val="bg1">
                      <a:lumMod val="65000"/>
                    </a:schemeClr>
                  </a:gs>
                </a:gsLst>
                <a:lin ang="1572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7">
              <a:extLst>
                <a:ext uri="{FF2B5EF4-FFF2-40B4-BE49-F238E27FC236}">
                  <a16:creationId xmlns:a16="http://schemas.microsoft.com/office/drawing/2014/main" id="{0E4D48AD-7624-A148-B142-A738AB6ADB3E}"/>
                </a:ext>
              </a:extLst>
            </p:cNvPr>
            <p:cNvSpPr/>
            <p:nvPr/>
          </p:nvSpPr>
          <p:spPr>
            <a:xfrm>
              <a:off x="10077" y="3202"/>
              <a:ext cx="198" cy="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仿宋" panose="02010609060101010101" charset="-122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FD5A440-889B-F046-88B9-00AE2837D816}"/>
              </a:ext>
            </a:extLst>
          </p:cNvPr>
          <p:cNvSpPr/>
          <p:nvPr/>
        </p:nvSpPr>
        <p:spPr>
          <a:xfrm>
            <a:off x="1685154" y="435502"/>
            <a:ext cx="101280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84B49A"/>
                </a:solidFill>
                <a:latin typeface="Latha" panose="020B0604020202020204" pitchFamily="34" charset="0"/>
                <a:cs typeface="Latha" panose="020B0604020202020204" pitchFamily="34" charset="0"/>
              </a:rPr>
              <a:t>Factors in Populations to Happiness score 2015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D3415-9A13-FB42-87C0-CC8A3B3488C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en-US" dirty="0"/>
          </a:p>
        </p:txBody>
      </p:sp>
      <p:pic>
        <p:nvPicPr>
          <p:cNvPr id="16" name="Picture 2" descr="https://lh5.googleusercontent.com/8gXtPQEm1g9xkkPqKHPY21V0D5VEFyqbV2lnPkK-jv0a14E4B8W1saV215KVrXZLmdDBUWwWuaqp2oIy258I7RzTnHRSHnlXrVoVyTXDjJW90-K3iRkA7pZHSenfLT1-rEVqgJOpfoU">
            <a:extLst>
              <a:ext uri="{FF2B5EF4-FFF2-40B4-BE49-F238E27FC236}">
                <a16:creationId xmlns:a16="http://schemas.microsoft.com/office/drawing/2014/main" id="{9CF94477-4B71-B74C-9234-98835B19B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47" y="1021980"/>
            <a:ext cx="3973052" cy="264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https://lh5.googleusercontent.com/5zKU0KjxH1izRbWx0bxj4fTzNtEXbb1YG0sL_8gg6DNjBobLVBIUhqEuPzQDs5qXajswBhKRMC1790G7Q32Jj2lKmPm6tbVGiL-6Rta32O7jpSoCYXT-Sto4kSKyJSME2E6HiAmT5-4">
            <a:extLst>
              <a:ext uri="{FF2B5EF4-FFF2-40B4-BE49-F238E27FC236}">
                <a16:creationId xmlns:a16="http://schemas.microsoft.com/office/drawing/2014/main" id="{7C3A8984-B783-CE4F-8835-00AC8B3EC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8" y="4001792"/>
            <a:ext cx="3435667" cy="229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lh4.googleusercontent.com/pcrSqPQkOymwsGReZG7ZT-Loynyn5h6bD6-4eUtLVwsmNx8bZpSzpizlZ4NtlxvhixF1US4KPiyEuyQlV3NM9krWC1vZRJNOmN_m71XDj5sS8k7IqtLd3T8EhuIKs5mxRyahkVHCmDA">
            <a:extLst>
              <a:ext uri="{FF2B5EF4-FFF2-40B4-BE49-F238E27FC236}">
                <a16:creationId xmlns:a16="http://schemas.microsoft.com/office/drawing/2014/main" id="{9AED9343-456F-2144-B04D-F09255AA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017" y="891381"/>
            <a:ext cx="3973053" cy="264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lh3.googleusercontent.com/yIAXCX65t85lTXX3oc97eeCHBKqrrWEyYDhiU26632zoHk51lV0BMsoRSz_522T0pdjOXl_EfL61AyKX-KE4mZpbV20wHG37rpGdTfiD3y61DeFnBQVUErHV1X4bN_R6nGnRRu0Fk_Y">
            <a:extLst>
              <a:ext uri="{FF2B5EF4-FFF2-40B4-BE49-F238E27FC236}">
                <a16:creationId xmlns:a16="http://schemas.microsoft.com/office/drawing/2014/main" id="{334679DC-531E-9045-AAD0-BF8ACEE58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41" y="944028"/>
            <a:ext cx="3815107" cy="254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3A473F89-0CD8-1A44-9707-795F2B56CBC6}"/>
              </a:ext>
            </a:extLst>
          </p:cNvPr>
          <p:cNvSpPr/>
          <p:nvPr/>
        </p:nvSpPr>
        <p:spPr>
          <a:xfrm>
            <a:off x="610289" y="1064579"/>
            <a:ext cx="3853791" cy="2645705"/>
          </a:xfrm>
          <a:prstGeom prst="frame">
            <a:avLst>
              <a:gd name="adj1" fmla="val 82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750FDF0-AA7F-BC43-ABC2-2B9D231E01A0}"/>
              </a:ext>
            </a:extLst>
          </p:cNvPr>
          <p:cNvSpPr/>
          <p:nvPr/>
        </p:nvSpPr>
        <p:spPr>
          <a:xfrm>
            <a:off x="7042192" y="5566526"/>
            <a:ext cx="4673563" cy="191337"/>
          </a:xfrm>
          <a:prstGeom prst="frame">
            <a:avLst>
              <a:gd name="adj1" fmla="val 822"/>
            </a:avLst>
          </a:prstGeom>
          <a:solidFill>
            <a:srgbClr val="F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1EBF8B4-2ADB-554A-955D-22B182BD83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92" y="3904636"/>
            <a:ext cx="35814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0" grpId="0" animBg="1"/>
      <p:bldP spid="20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千图网海量PPT模板www.58pic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943</Words>
  <Application>Microsoft Macintosh PowerPoint</Application>
  <PresentationFormat>Widescreen</PresentationFormat>
  <Paragraphs>135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-webkit-standard</vt:lpstr>
      <vt:lpstr>等线</vt:lpstr>
      <vt:lpstr>Noto Sans Symbols</vt:lpstr>
      <vt:lpstr>仿宋</vt:lpstr>
      <vt:lpstr>Arial</vt:lpstr>
      <vt:lpstr>Calibri</vt:lpstr>
      <vt:lpstr>Calibri Light</vt:lpstr>
      <vt:lpstr>Latha</vt:lpstr>
      <vt:lpstr>Wingdings</vt:lpstr>
      <vt:lpstr>千图网海量PPT模板www.58pic.com</vt:lpstr>
      <vt:lpstr>PowerPoint Presentation</vt:lpstr>
      <vt:lpstr>PowerPoint Presentation</vt:lpstr>
      <vt:lpstr>Overview Of  World Happiness Ranking 2015</vt:lpstr>
      <vt:lpstr>PowerPoint Presentation</vt:lpstr>
      <vt:lpstr>PowerPoint Presentation</vt:lpstr>
      <vt:lpstr>Factors in Education to Happiness score 2015       </vt:lpstr>
      <vt:lpstr>Education Factors vs. Happiness Score 2015</vt:lpstr>
      <vt:lpstr>Factors in Populations to Happiness score 2015       </vt:lpstr>
      <vt:lpstr>PowerPoint Presentation</vt:lpstr>
      <vt:lpstr>Technology Factors vs. Happiness score 2015</vt:lpstr>
      <vt:lpstr>Technology Factors vs. Happiness Score 2015</vt:lpstr>
      <vt:lpstr>Economy Factors vs. Happiness Score 2015</vt:lpstr>
      <vt:lpstr>Economy Factors vs. Happiness Score 2015</vt:lpstr>
      <vt:lpstr>Economy Factors</vt:lpstr>
      <vt:lpstr>Factors in Healthcare to Happiness score 2015</vt:lpstr>
      <vt:lpstr>Health Factors to Happiness Score 2015</vt:lpstr>
      <vt:lpstr>Statistic of Health Factors</vt:lpstr>
      <vt:lpstr>Happiness Value Prediction Model </vt:lpstr>
      <vt:lpstr>Model Testing on 2014 World Happiness Score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yao jinghua</cp:lastModifiedBy>
  <cp:revision>70</cp:revision>
  <dcterms:created xsi:type="dcterms:W3CDTF">2018-07-10T18:03:00Z</dcterms:created>
  <dcterms:modified xsi:type="dcterms:W3CDTF">2019-04-06T06:37:16Z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  <property fmtid="{D5CDD505-2E9C-101B-9397-08002B2CF9AE}" pid="3" name="KSORubyTemplateID">
    <vt:lpwstr>2</vt:lpwstr>
  </property>
</Properties>
</file>